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embeddedFontLst>
    <p:embeddedFont>
      <p:font typeface="EB Garamond"/>
      <p:regular r:id="rId47"/>
      <p:bold r:id="rId48"/>
      <p:italic r:id="rId49"/>
      <p:boldItalic r:id="rId50"/>
    </p:embeddedFont>
    <p:embeddedFont>
      <p:font typeface="Old Standard TT" panose="020B0604020202020204" charset="0"/>
      <p:regular r:id="rId51"/>
      <p:bold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gnacia River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87B796-B912-4658-BEFD-582CDCBC5F0E}">
  <a:tblStyle styleId="{F687B796-B912-4658-BEFD-582CDCBC5F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2" d="100"/>
          <a:sy n="92" d="100"/>
        </p:scale>
        <p:origin x="672" y="-3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3-14T03:17:34.307" idx="1">
    <p:pos x="3020" y="0"/>
    <p:text>Not sure if we should put this graph. It contradicts Jason's graphs of changes in household basket. At least for beef.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CEX is equivalent to final demand y here.</a:t>
            </a:r>
            <a:endParaRPr/>
          </a:p>
          <a:p>
            <a:pPr marL="457200" lvl="0" indent="-317500" rtl="0">
              <a:spcBef>
                <a:spcPts val="0"/>
              </a:spcBef>
              <a:spcAft>
                <a:spcPts val="0"/>
              </a:spcAft>
              <a:buSzPts val="1400"/>
              <a:buChar char="●"/>
            </a:pPr>
            <a:r>
              <a:rPr lang="en"/>
              <a:t>F is the direct emission coefficient matrix, and F(I-A)</a:t>
            </a:r>
            <a:r>
              <a:rPr lang="en" baseline="30000"/>
              <a:t>-1</a:t>
            </a:r>
            <a:r>
              <a:rPr lang="en"/>
              <a:t> is total emission coefficient matrix.</a:t>
            </a:r>
            <a:endParaRPr/>
          </a:p>
          <a:p>
            <a:pPr marL="457200" lvl="0" indent="-317500" rtl="0">
              <a:spcBef>
                <a:spcPts val="0"/>
              </a:spcBef>
              <a:spcAft>
                <a:spcPts val="0"/>
              </a:spcAft>
              <a:buSzPts val="1400"/>
              <a:buChar char="●"/>
            </a:pPr>
            <a:r>
              <a:rPr lang="en"/>
              <a:t>We need to convert euro to dollar on 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Double counting? - using both NEI and BEA?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Env econ tells us that the least cost solution will be a GHG tax anyway</a:t>
            </a:r>
            <a:endParaRPr/>
          </a:p>
          <a:p>
            <a:pPr marL="0" lvl="0" indent="0" rtl="0">
              <a:spcBef>
                <a:spcPts val="0"/>
              </a:spcBef>
              <a:spcAft>
                <a:spcPts val="0"/>
              </a:spcAft>
              <a:buNone/>
            </a:pPr>
            <a:endParaRPr/>
          </a:p>
          <a:p>
            <a:pPr marL="0" lvl="0" indent="0" rtl="0">
              <a:spcBef>
                <a:spcPts val="0"/>
              </a:spcBef>
              <a:spcAft>
                <a:spcPts val="0"/>
              </a:spcAft>
              <a:buNone/>
            </a:pPr>
            <a:r>
              <a:rPr lang="en"/>
              <a:t>Vincent - what about taxes on land etc?</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Vincent - trend in food consumption - break down into technology, substitution, IPAT? Decomposition? </a:t>
            </a:r>
            <a:endParaRPr/>
          </a:p>
          <a:p>
            <a:pPr marL="0" lvl="0" indent="0" rtl="0">
              <a:spcBef>
                <a:spcPts val="0"/>
              </a:spcBef>
              <a:spcAft>
                <a:spcPts val="0"/>
              </a:spcAft>
              <a:buNone/>
            </a:pPr>
            <a:endParaRPr/>
          </a:p>
          <a:p>
            <a:pPr marL="0" lvl="0" indent="0" rtl="0">
              <a:spcBef>
                <a:spcPts val="0"/>
              </a:spcBef>
              <a:spcAft>
                <a:spcPts val="0"/>
              </a:spcAft>
              <a:buNone/>
            </a:pPr>
            <a:r>
              <a:rPr lang="en"/>
              <a:t>Next week - use WB data regress consumption data on price data - if Tilman says eat less meat and more other stuff - what does the cross elasticity looks like? Just simplify by having two sectors - meat and non meat + then add emissions analysis. Question - what’s the consumer welfare loss from dietary transition and how is that offset by positive welfare benefits from environmental gains? First make a BAU scenario with historical data. Then add demand side scenarios to it. </a:t>
            </a:r>
            <a:endParaRPr/>
          </a:p>
          <a:p>
            <a:pPr marL="0" lvl="0" indent="0" rtl="0">
              <a:spcBef>
                <a:spcPts val="0"/>
              </a:spcBef>
              <a:spcAft>
                <a:spcPts val="0"/>
              </a:spcAft>
              <a:buNone/>
            </a:pPr>
            <a:endParaRPr/>
          </a:p>
          <a:p>
            <a:pPr marL="0" lvl="0" indent="0" rtl="0">
              <a:spcBef>
                <a:spcPts val="0"/>
              </a:spcBef>
              <a:spcAft>
                <a:spcPts val="0"/>
              </a:spcAft>
              <a:buNone/>
            </a:pPr>
            <a:r>
              <a:rPr lang="en"/>
              <a:t>Mad cow and Tindersomething - for natural experiments.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 name="Shape 11"/>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Shape 1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Shape 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Shape 50"/>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Shape 5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Shape 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1" name="Shape 6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Shape 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Shape 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 name="Shape 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Shape 7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Shape 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Shape 8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4" name="Shape 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Shape 8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8" name="Shape 8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9" name="Shape 8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Shape 16"/>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Shape 17"/>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93" name="Shape 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Shape 9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Shape 9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Shape 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Shape 20"/>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Shape 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Shape 26"/>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Shape 27"/>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Shape 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Shape 40"/>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 name="Shape 41"/>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Shape 42"/>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Shape 4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8" name="Shape 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Shape 7"/>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7" name="Shape 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8" name="Shape 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8" Type="http://schemas.openxmlformats.org/officeDocument/2006/relationships/hyperlink" Target="https://www.sciencedirect.com/science/article/pii/S0959652614012931" TargetMode="External"/><Relationship Id="rId3" Type="http://schemas.openxmlformats.org/officeDocument/2006/relationships/hyperlink" Target="https://www.nature.com/articles/nature13959" TargetMode="External"/><Relationship Id="rId7" Type="http://schemas.openxmlformats.org/officeDocument/2006/relationships/hyperlink" Target="https://academic.oup.com/nutritionreviews/article/70/3/188/1904440"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hyperlink" Target="http://journals.plos.org/plosone/article?id=10.1371/journal.pone.0165797" TargetMode="External"/><Relationship Id="rId5" Type="http://schemas.openxmlformats.org/officeDocument/2006/relationships/hyperlink" Target="https://www.sciencedirect.com/science/article/pii/S0921800915002153#bb0105" TargetMode="External"/><Relationship Id="rId4" Type="http://schemas.openxmlformats.org/officeDocument/2006/relationships/hyperlink" Target="http://onlinelibrary.wiley.com/doi/10.1111/jiec.12371/full" TargetMode="External"/><Relationship Id="rId9" Type="http://schemas.openxmlformats.org/officeDocument/2006/relationships/hyperlink" Target="https://www.nature.com/articles/nclimate235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76700" y="1997300"/>
            <a:ext cx="8190600" cy="13761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4800">
                <a:latin typeface="EB Garamond"/>
                <a:ea typeface="EB Garamond"/>
                <a:cs typeface="EB Garamond"/>
                <a:sym typeface="EB Garamond"/>
              </a:rPr>
              <a:t>American dietary change and the environmental implications</a:t>
            </a:r>
            <a:endParaRPr sz="4800">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p:nvPr/>
        </p:nvSpPr>
        <p:spPr>
          <a:xfrm>
            <a:off x="288725" y="459300"/>
            <a:ext cx="5992200" cy="4359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a:latin typeface="EB Garamond"/>
                <a:ea typeface="EB Garamond"/>
                <a:cs typeface="EB Garamond"/>
                <a:sym typeface="EB Garamond"/>
              </a:rPr>
              <a:t>Given: </a:t>
            </a:r>
            <a:r>
              <a:rPr lang="en" sz="1800" b="1">
                <a:latin typeface="EB Garamond"/>
                <a:ea typeface="EB Garamond"/>
                <a:cs typeface="EB Garamond"/>
                <a:sym typeface="EB Garamond"/>
              </a:rPr>
              <a:t>Final demand Y</a:t>
            </a:r>
            <a:r>
              <a:rPr lang="en" sz="1800">
                <a:latin typeface="EB Garamond"/>
                <a:ea typeface="EB Garamond"/>
                <a:cs typeface="EB Garamond"/>
                <a:sym typeface="EB Garamond"/>
              </a:rPr>
              <a:t> and </a:t>
            </a:r>
            <a:r>
              <a:rPr lang="en" sz="1800" b="1">
                <a:latin typeface="EB Garamond"/>
                <a:ea typeface="EB Garamond"/>
                <a:cs typeface="EB Garamond"/>
                <a:sym typeface="EB Garamond"/>
              </a:rPr>
              <a:t>emission coefficient matrix F</a:t>
            </a:r>
            <a:r>
              <a:rPr lang="en" sz="1800">
                <a:latin typeface="EB Garamond"/>
                <a:ea typeface="EB Garamond"/>
                <a:cs typeface="EB Garamond"/>
                <a:sym typeface="EB Garamond"/>
              </a:rPr>
              <a:t> (kg/M EUR)</a:t>
            </a:r>
            <a:endParaRPr sz="1800">
              <a:latin typeface="EB Garamond"/>
              <a:ea typeface="EB Garamond"/>
              <a:cs typeface="EB Garamond"/>
              <a:sym typeface="EB Garamond"/>
            </a:endParaRPr>
          </a:p>
          <a:p>
            <a:pPr marL="457200" lvl="0" indent="-342900" rtl="0">
              <a:spcBef>
                <a:spcPts val="1600"/>
              </a:spcBef>
              <a:spcAft>
                <a:spcPts val="0"/>
              </a:spcAft>
              <a:buClr>
                <a:srgbClr val="000000"/>
              </a:buClr>
              <a:buSzPts val="1800"/>
              <a:buChar char="●"/>
            </a:pPr>
            <a:r>
              <a:rPr lang="en" sz="1800">
                <a:latin typeface="EB Garamond"/>
                <a:ea typeface="EB Garamond"/>
                <a:cs typeface="EB Garamond"/>
                <a:sym typeface="EB Garamond"/>
              </a:rPr>
              <a:t>Calculation of input coefficient matrix A from</a:t>
            </a:r>
            <a:r>
              <a:rPr lang="en" sz="1800" b="1">
                <a:latin typeface="EB Garamond"/>
                <a:ea typeface="EB Garamond"/>
                <a:cs typeface="EB Garamond"/>
                <a:sym typeface="EB Garamond"/>
              </a:rPr>
              <a:t> IO Table</a:t>
            </a:r>
            <a:endParaRPr sz="1800">
              <a:latin typeface="EB Garamond"/>
              <a:ea typeface="EB Garamond"/>
              <a:cs typeface="EB Garamond"/>
              <a:sym typeface="EB Garamond"/>
            </a:endParaRPr>
          </a:p>
          <a:p>
            <a:pPr marL="457200" lvl="0" indent="-3429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Calculation of Leontief inverse L = (I – A)</a:t>
            </a:r>
            <a:r>
              <a:rPr lang="en" sz="1800" baseline="30000">
                <a:latin typeface="EB Garamond"/>
                <a:ea typeface="EB Garamond"/>
                <a:cs typeface="EB Garamond"/>
                <a:sym typeface="EB Garamond"/>
              </a:rPr>
              <a:t>-1</a:t>
            </a:r>
            <a:endParaRPr sz="1800">
              <a:latin typeface="EB Garamond"/>
              <a:ea typeface="EB Garamond"/>
              <a:cs typeface="EB Garamond"/>
              <a:sym typeface="EB Garamond"/>
            </a:endParaRPr>
          </a:p>
          <a:p>
            <a:pPr marL="457200" lvl="0" indent="-3429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Total output x = (I – A)</a:t>
            </a:r>
            <a:r>
              <a:rPr lang="en" sz="1800" baseline="30000">
                <a:latin typeface="EB Garamond"/>
                <a:ea typeface="EB Garamond"/>
                <a:cs typeface="EB Garamond"/>
                <a:sym typeface="EB Garamond"/>
              </a:rPr>
              <a:t>-1</a:t>
            </a:r>
            <a:r>
              <a:rPr lang="en" sz="1800">
                <a:latin typeface="EB Garamond"/>
                <a:ea typeface="EB Garamond"/>
                <a:cs typeface="EB Garamond"/>
                <a:sym typeface="EB Garamond"/>
              </a:rPr>
              <a:t> y</a:t>
            </a:r>
            <a:endParaRPr sz="1800">
              <a:latin typeface="EB Garamond"/>
              <a:ea typeface="EB Garamond"/>
              <a:cs typeface="EB Garamond"/>
              <a:sym typeface="EB Garamond"/>
            </a:endParaRPr>
          </a:p>
          <a:p>
            <a:pPr marL="457200" lvl="0" indent="-3429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Total emissions e = F x = F (I – A)</a:t>
            </a:r>
            <a:r>
              <a:rPr lang="en" sz="1800" baseline="30000">
                <a:latin typeface="EB Garamond"/>
                <a:ea typeface="EB Garamond"/>
                <a:cs typeface="EB Garamond"/>
                <a:sym typeface="EB Garamond"/>
              </a:rPr>
              <a:t>-1</a:t>
            </a:r>
            <a:r>
              <a:rPr lang="en" sz="1800">
                <a:latin typeface="EB Garamond"/>
                <a:ea typeface="EB Garamond"/>
                <a:cs typeface="EB Garamond"/>
                <a:sym typeface="EB Garamond"/>
              </a:rPr>
              <a:t> y</a:t>
            </a:r>
            <a:endParaRPr sz="1800">
              <a:latin typeface="EB Garamond"/>
              <a:ea typeface="EB Garamond"/>
              <a:cs typeface="EB Garamond"/>
              <a:sym typeface="EB Garamond"/>
            </a:endParaRPr>
          </a:p>
          <a:p>
            <a:pPr marL="0" lvl="0" indent="0" rtl="0">
              <a:lnSpc>
                <a:spcPct val="115000"/>
              </a:lnSpc>
              <a:spcBef>
                <a:spcPts val="1600"/>
              </a:spcBef>
              <a:spcAft>
                <a:spcPts val="0"/>
              </a:spcAft>
              <a:buNone/>
            </a:pPr>
            <a:r>
              <a:rPr lang="en" sz="1800" b="1">
                <a:latin typeface="EB Garamond"/>
                <a:ea typeface="EB Garamond"/>
                <a:cs typeface="EB Garamond"/>
                <a:sym typeface="EB Garamond"/>
              </a:rPr>
              <a:t>Emission </a:t>
            </a:r>
            <a:r>
              <a:rPr lang="en" sz="1800" b="1" baseline="-25000">
                <a:latin typeface="EB Garamond"/>
                <a:ea typeface="EB Garamond"/>
                <a:cs typeface="EB Garamond"/>
                <a:sym typeface="EB Garamond"/>
              </a:rPr>
              <a:t>j </a:t>
            </a:r>
            <a:r>
              <a:rPr lang="en" sz="1800" b="1">
                <a:latin typeface="EB Garamond"/>
                <a:ea typeface="EB Garamond"/>
                <a:cs typeface="EB Garamond"/>
                <a:sym typeface="EB Garamond"/>
              </a:rPr>
              <a:t> = ∑ </a:t>
            </a:r>
            <a:r>
              <a:rPr lang="en" sz="1800" b="1">
                <a:solidFill>
                  <a:schemeClr val="dk1"/>
                </a:solidFill>
                <a:latin typeface="EB Garamond"/>
                <a:ea typeface="EB Garamond"/>
                <a:cs typeface="EB Garamond"/>
                <a:sym typeface="EB Garamond"/>
              </a:rPr>
              <a:t>F</a:t>
            </a:r>
            <a:r>
              <a:rPr lang="en" sz="1800" b="1" baseline="-25000">
                <a:solidFill>
                  <a:schemeClr val="dk1"/>
                </a:solidFill>
                <a:latin typeface="EB Garamond"/>
                <a:ea typeface="EB Garamond"/>
                <a:cs typeface="EB Garamond"/>
                <a:sym typeface="EB Garamond"/>
              </a:rPr>
              <a:t>i, j</a:t>
            </a:r>
            <a:r>
              <a:rPr lang="en" sz="1800" b="1">
                <a:solidFill>
                  <a:schemeClr val="dk1"/>
                </a:solidFill>
                <a:latin typeface="EB Garamond"/>
                <a:ea typeface="EB Garamond"/>
                <a:cs typeface="EB Garamond"/>
                <a:sym typeface="EB Garamond"/>
              </a:rPr>
              <a:t> (I – A)</a:t>
            </a:r>
            <a:r>
              <a:rPr lang="en" sz="1800" b="1" baseline="30000">
                <a:solidFill>
                  <a:schemeClr val="dk1"/>
                </a:solidFill>
                <a:latin typeface="EB Garamond"/>
                <a:ea typeface="EB Garamond"/>
                <a:cs typeface="EB Garamond"/>
                <a:sym typeface="EB Garamond"/>
              </a:rPr>
              <a:t>-1 </a:t>
            </a:r>
            <a:r>
              <a:rPr lang="en" sz="1800" b="1">
                <a:latin typeface="EB Garamond"/>
                <a:ea typeface="EB Garamond"/>
                <a:cs typeface="EB Garamond"/>
                <a:sym typeface="EB Garamond"/>
              </a:rPr>
              <a:t> (kg/$)</a:t>
            </a:r>
            <a:r>
              <a:rPr lang="en" sz="1800" b="1" baseline="-25000">
                <a:latin typeface="EB Garamond"/>
                <a:ea typeface="EB Garamond"/>
                <a:cs typeface="EB Garamond"/>
                <a:sym typeface="EB Garamond"/>
              </a:rPr>
              <a:t>  </a:t>
            </a:r>
            <a:r>
              <a:rPr lang="en" sz="1800" b="1">
                <a:latin typeface="EB Garamond"/>
                <a:ea typeface="EB Garamond"/>
                <a:cs typeface="EB Garamond"/>
                <a:sym typeface="EB Garamond"/>
              </a:rPr>
              <a:t>✕  CEX</a:t>
            </a:r>
            <a:r>
              <a:rPr lang="en" sz="1800" b="1" baseline="-25000">
                <a:latin typeface="EB Garamond"/>
                <a:ea typeface="EB Garamond"/>
                <a:cs typeface="EB Garamond"/>
                <a:sym typeface="EB Garamond"/>
              </a:rPr>
              <a:t>i</a:t>
            </a:r>
            <a:r>
              <a:rPr lang="en" sz="1800" b="1">
                <a:latin typeface="EB Garamond"/>
                <a:ea typeface="EB Garamond"/>
                <a:cs typeface="EB Garamond"/>
                <a:sym typeface="EB Garamond"/>
              </a:rPr>
              <a:t> ($)</a:t>
            </a:r>
            <a:endParaRPr sz="1800" b="1">
              <a:latin typeface="EB Garamond"/>
              <a:ea typeface="EB Garamond"/>
              <a:cs typeface="EB Garamond"/>
              <a:sym typeface="EB Garamond"/>
            </a:endParaRPr>
          </a:p>
          <a:p>
            <a:pPr marL="457200" lvl="0" indent="-342900" rtl="0">
              <a:lnSpc>
                <a:spcPct val="115000"/>
              </a:lnSpc>
              <a:spcBef>
                <a:spcPts val="1600"/>
              </a:spcBef>
              <a:spcAft>
                <a:spcPts val="0"/>
              </a:spcAft>
              <a:buClr>
                <a:srgbClr val="000000"/>
              </a:buClr>
              <a:buSzPts val="1800"/>
              <a:buFont typeface="EB Garamond"/>
              <a:buChar char="-"/>
            </a:pPr>
            <a:r>
              <a:rPr lang="en" sz="1800">
                <a:latin typeface="EB Garamond"/>
                <a:ea typeface="EB Garamond"/>
                <a:cs typeface="EB Garamond"/>
                <a:sym typeface="EB Garamond"/>
              </a:rPr>
              <a:t>Where i indicates a food production industry</a:t>
            </a: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595959"/>
              </a:buClr>
              <a:buSzPts val="1800"/>
              <a:buFont typeface="EB Garamond"/>
              <a:buChar char="-"/>
            </a:pPr>
            <a:r>
              <a:rPr lang="en" sz="1800">
                <a:latin typeface="EB Garamond"/>
                <a:ea typeface="EB Garamond"/>
                <a:cs typeface="EB Garamond"/>
                <a:sym typeface="EB Garamond"/>
              </a:rPr>
              <a:t>F</a:t>
            </a:r>
            <a:r>
              <a:rPr lang="en" sz="1800" baseline="-25000">
                <a:latin typeface="EB Garamond"/>
                <a:ea typeface="EB Garamond"/>
                <a:cs typeface="EB Garamond"/>
                <a:sym typeface="EB Garamond"/>
              </a:rPr>
              <a:t>i, j</a:t>
            </a:r>
            <a:r>
              <a:rPr lang="en" sz="1800">
                <a:latin typeface="EB Garamond"/>
                <a:ea typeface="EB Garamond"/>
                <a:cs typeface="EB Garamond"/>
                <a:sym typeface="EB Garamond"/>
              </a:rPr>
              <a:t> is the </a:t>
            </a:r>
            <a:r>
              <a:rPr lang="en" sz="1800">
                <a:solidFill>
                  <a:schemeClr val="dk1"/>
                </a:solidFill>
                <a:latin typeface="EB Garamond"/>
                <a:ea typeface="EB Garamond"/>
                <a:cs typeface="EB Garamond"/>
                <a:sym typeface="EB Garamond"/>
              </a:rPr>
              <a:t>coefficient of </a:t>
            </a:r>
            <a:r>
              <a:rPr lang="en" sz="1800">
                <a:latin typeface="EB Garamond"/>
                <a:ea typeface="EB Garamond"/>
                <a:cs typeface="EB Garamond"/>
                <a:sym typeface="EB Garamond"/>
              </a:rPr>
              <a:t>emission type j of i industry</a:t>
            </a: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595959"/>
              </a:buClr>
              <a:buSzPts val="1800"/>
              <a:buFont typeface="EB Garamond"/>
              <a:buChar char="-"/>
            </a:pPr>
            <a:r>
              <a:rPr lang="en" sz="1800">
                <a:latin typeface="EB Garamond"/>
                <a:ea typeface="EB Garamond"/>
                <a:cs typeface="EB Garamond"/>
                <a:sym typeface="EB Garamond"/>
              </a:rPr>
              <a:t>CEX</a:t>
            </a:r>
            <a:r>
              <a:rPr lang="en" sz="1800" baseline="-25000">
                <a:latin typeface="EB Garamond"/>
                <a:ea typeface="EB Garamond"/>
                <a:cs typeface="EB Garamond"/>
                <a:sym typeface="EB Garamond"/>
              </a:rPr>
              <a:t>i</a:t>
            </a:r>
            <a:r>
              <a:rPr lang="en" sz="1800">
                <a:latin typeface="EB Garamond"/>
                <a:ea typeface="EB Garamond"/>
                <a:cs typeface="EB Garamond"/>
                <a:sym typeface="EB Garamond"/>
              </a:rPr>
              <a:t> is the household expenditure on i food category</a:t>
            </a:r>
            <a:endParaRPr sz="1800">
              <a:latin typeface="EB Garamond"/>
              <a:ea typeface="EB Garamond"/>
              <a:cs typeface="EB Garamond"/>
              <a:sym typeface="EB Garamond"/>
            </a:endParaRPr>
          </a:p>
          <a:p>
            <a:pPr marL="0" lvl="0" indent="0" rtl="0">
              <a:lnSpc>
                <a:spcPct val="115000"/>
              </a:lnSpc>
              <a:spcBef>
                <a:spcPts val="1600"/>
              </a:spcBef>
              <a:spcAft>
                <a:spcPts val="1600"/>
              </a:spcAft>
              <a:buNone/>
            </a:pPr>
            <a:endParaRPr sz="1800">
              <a:solidFill>
                <a:srgbClr val="595959"/>
              </a:solidFill>
              <a:latin typeface="EB Garamond"/>
              <a:ea typeface="EB Garamond"/>
              <a:cs typeface="EB Garamond"/>
              <a:sym typeface="EB Garamond"/>
            </a:endParaRPr>
          </a:p>
        </p:txBody>
      </p:sp>
      <p:pic>
        <p:nvPicPr>
          <p:cNvPr id="167" name="Shape 167"/>
          <p:cNvPicPr preferRelativeResize="0"/>
          <p:nvPr/>
        </p:nvPicPr>
        <p:blipFill>
          <a:blip r:embed="rId3">
            <a:alphaModFix/>
          </a:blip>
          <a:stretch>
            <a:fillRect/>
          </a:stretch>
        </p:blipFill>
        <p:spPr>
          <a:xfrm>
            <a:off x="6475602" y="445025"/>
            <a:ext cx="2356700" cy="4145099"/>
          </a:xfrm>
          <a:prstGeom prst="rect">
            <a:avLst/>
          </a:prstGeom>
          <a:noFill/>
          <a:ln>
            <a:noFill/>
          </a:ln>
        </p:spPr>
      </p:pic>
      <p:sp>
        <p:nvSpPr>
          <p:cNvPr id="168" name="Shape 168"/>
          <p:cNvSpPr/>
          <p:nvPr/>
        </p:nvSpPr>
        <p:spPr>
          <a:xfrm>
            <a:off x="6441725" y="712775"/>
            <a:ext cx="1529700" cy="4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6441725" y="1216025"/>
            <a:ext cx="1529700" cy="4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6441725" y="2161350"/>
            <a:ext cx="1529700" cy="4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6354150" y="111600"/>
            <a:ext cx="1829400" cy="347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Clr>
                <a:srgbClr val="000000"/>
              </a:buClr>
              <a:buSzPts val="1100"/>
              <a:buFont typeface="Arial"/>
              <a:buNone/>
            </a:pPr>
            <a:r>
              <a:rPr lang="en" sz="1800">
                <a:solidFill>
                  <a:srgbClr val="595959"/>
                </a:solidFill>
                <a:latin typeface="EB Garamond"/>
                <a:ea typeface="EB Garamond"/>
                <a:cs typeface="EB Garamond"/>
                <a:sym typeface="EB Garamond"/>
              </a:rPr>
              <a:t>Exiobase Datasets</a:t>
            </a:r>
            <a:endParaRPr sz="1800">
              <a:latin typeface="EB Garamond"/>
              <a:ea typeface="EB Garamond"/>
              <a:cs typeface="EB Garamond"/>
              <a:sym typeface="EB Garamond"/>
            </a:endParaRPr>
          </a:p>
        </p:txBody>
      </p:sp>
      <p:pic>
        <p:nvPicPr>
          <p:cNvPr id="172" name="Shape 172"/>
          <p:cNvPicPr preferRelativeResize="0"/>
          <p:nvPr/>
        </p:nvPicPr>
        <p:blipFill>
          <a:blip r:embed="rId4">
            <a:alphaModFix/>
          </a:blip>
          <a:stretch>
            <a:fillRect/>
          </a:stretch>
        </p:blipFill>
        <p:spPr>
          <a:xfrm>
            <a:off x="5628025" y="2693325"/>
            <a:ext cx="2511425" cy="226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512700" y="2350800"/>
            <a:ext cx="8118600" cy="1065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600">
                <a:latin typeface="EB Garamond"/>
                <a:ea typeface="EB Garamond"/>
                <a:cs typeface="EB Garamond"/>
                <a:sym typeface="EB Garamond"/>
              </a:rPr>
              <a:t>Step 1:  Aggregate the household food basket by year</a:t>
            </a:r>
            <a:endParaRPr sz="3600">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311700" y="402175"/>
            <a:ext cx="8520600" cy="57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3000">
                <a:solidFill>
                  <a:srgbClr val="000000"/>
                </a:solidFill>
                <a:latin typeface="EB Garamond"/>
                <a:ea typeface="EB Garamond"/>
                <a:cs typeface="EB Garamond"/>
                <a:sym typeface="EB Garamond"/>
              </a:rPr>
              <a:t>The </a:t>
            </a:r>
            <a:r>
              <a:rPr lang="en" sz="3000">
                <a:latin typeface="EB Garamond"/>
                <a:ea typeface="EB Garamond"/>
                <a:cs typeface="EB Garamond"/>
                <a:sym typeface="EB Garamond"/>
              </a:rPr>
              <a:t>H</a:t>
            </a:r>
            <a:r>
              <a:rPr lang="en" sz="3000">
                <a:solidFill>
                  <a:srgbClr val="000000"/>
                </a:solidFill>
                <a:latin typeface="EB Garamond"/>
                <a:ea typeface="EB Garamond"/>
                <a:cs typeface="EB Garamond"/>
                <a:sym typeface="EB Garamond"/>
              </a:rPr>
              <a:t>ousehold </a:t>
            </a:r>
            <a:r>
              <a:rPr lang="en" sz="3000">
                <a:latin typeface="EB Garamond"/>
                <a:ea typeface="EB Garamond"/>
                <a:cs typeface="EB Garamond"/>
                <a:sym typeface="EB Garamond"/>
              </a:rPr>
              <a:t>F</a:t>
            </a:r>
            <a:r>
              <a:rPr lang="en" sz="3000">
                <a:solidFill>
                  <a:srgbClr val="000000"/>
                </a:solidFill>
                <a:latin typeface="EB Garamond"/>
                <a:ea typeface="EB Garamond"/>
                <a:cs typeface="EB Garamond"/>
                <a:sym typeface="EB Garamond"/>
              </a:rPr>
              <a:t>ood </a:t>
            </a:r>
            <a:r>
              <a:rPr lang="en" sz="3000">
                <a:latin typeface="EB Garamond"/>
                <a:ea typeface="EB Garamond"/>
                <a:cs typeface="EB Garamond"/>
                <a:sym typeface="EB Garamond"/>
              </a:rPr>
              <a:t>B</a:t>
            </a:r>
            <a:r>
              <a:rPr lang="en" sz="3000">
                <a:solidFill>
                  <a:srgbClr val="000000"/>
                </a:solidFill>
                <a:latin typeface="EB Garamond"/>
                <a:ea typeface="EB Garamond"/>
                <a:cs typeface="EB Garamond"/>
                <a:sym typeface="EB Garamond"/>
              </a:rPr>
              <a:t>asket </a:t>
            </a:r>
            <a:r>
              <a:rPr lang="en" sz="3000">
                <a:latin typeface="EB Garamond"/>
                <a:ea typeface="EB Garamond"/>
                <a:cs typeface="EB Garamond"/>
                <a:sym typeface="EB Garamond"/>
              </a:rPr>
              <a:t>C</a:t>
            </a:r>
            <a:r>
              <a:rPr lang="en" sz="3000">
                <a:solidFill>
                  <a:srgbClr val="000000"/>
                </a:solidFill>
                <a:latin typeface="EB Garamond"/>
                <a:ea typeface="EB Garamond"/>
                <a:cs typeface="EB Garamond"/>
                <a:sym typeface="EB Garamond"/>
              </a:rPr>
              <a:t>hange</a:t>
            </a:r>
            <a:endParaRPr sz="3000">
              <a:solidFill>
                <a:srgbClr val="000000"/>
              </a:solidFill>
              <a:latin typeface="EB Garamond"/>
              <a:ea typeface="EB Garamond"/>
              <a:cs typeface="EB Garamond"/>
              <a:sym typeface="EB Garamond"/>
            </a:endParaRPr>
          </a:p>
        </p:txBody>
      </p:sp>
      <p:sp>
        <p:nvSpPr>
          <p:cNvPr id="183" name="Shape 183"/>
          <p:cNvSpPr txBox="1"/>
          <p:nvPr/>
        </p:nvSpPr>
        <p:spPr>
          <a:xfrm>
            <a:off x="311700" y="1193075"/>
            <a:ext cx="8520600" cy="3333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a:latin typeface="EB Garamond"/>
                <a:ea typeface="EB Garamond"/>
                <a:cs typeface="EB Garamond"/>
                <a:sym typeface="EB Garamond"/>
              </a:rPr>
              <a:t>Data: U.S. CEX, 1984 - 2016</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The Consumer Expenditure Survey (CEX) tracks 2000 household income and expenditure in approx 850 separate Universal Category Codes (UCC) </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Gross household income and after tax income is estimated from the CEX</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457200" lvl="0" indent="-3429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UCC corresponding to food items are extracted and aggregated from the CEX</a:t>
            </a: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a:p>
            <a:pPr marL="0" lvl="0" indent="0" rtl="0">
              <a:lnSpc>
                <a:spcPct val="115000"/>
              </a:lnSpc>
              <a:spcBef>
                <a:spcPts val="0"/>
              </a:spcBef>
              <a:spcAft>
                <a:spcPts val="0"/>
              </a:spcAft>
              <a:buNone/>
            </a:pPr>
            <a:endParaRPr sz="1800">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11700" y="24167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US Household Food Basket in 1996 and 2016 </a:t>
            </a:r>
            <a:endParaRPr>
              <a:latin typeface="EB Garamond"/>
              <a:ea typeface="EB Garamond"/>
              <a:cs typeface="EB Garamond"/>
              <a:sym typeface="EB Garamond"/>
            </a:endParaRPr>
          </a:p>
        </p:txBody>
      </p:sp>
      <p:pic>
        <p:nvPicPr>
          <p:cNvPr id="189" name="Shape 189"/>
          <p:cNvPicPr preferRelativeResize="0"/>
          <p:nvPr/>
        </p:nvPicPr>
        <p:blipFill>
          <a:blip r:embed="rId3">
            <a:alphaModFix/>
          </a:blip>
          <a:stretch>
            <a:fillRect/>
          </a:stretch>
        </p:blipFill>
        <p:spPr>
          <a:xfrm>
            <a:off x="457200" y="1007275"/>
            <a:ext cx="3676650" cy="3743325"/>
          </a:xfrm>
          <a:prstGeom prst="rect">
            <a:avLst/>
          </a:prstGeom>
          <a:noFill/>
          <a:ln>
            <a:noFill/>
          </a:ln>
        </p:spPr>
      </p:pic>
      <p:pic>
        <p:nvPicPr>
          <p:cNvPr id="190" name="Shape 190"/>
          <p:cNvPicPr preferRelativeResize="0"/>
          <p:nvPr/>
        </p:nvPicPr>
        <p:blipFill>
          <a:blip r:embed="rId4">
            <a:alphaModFix/>
          </a:blip>
          <a:stretch>
            <a:fillRect/>
          </a:stretch>
        </p:blipFill>
        <p:spPr>
          <a:xfrm>
            <a:off x="4622925" y="1145525"/>
            <a:ext cx="3971925" cy="317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24167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EB Garamond"/>
                <a:ea typeface="EB Garamond"/>
                <a:cs typeface="EB Garamond"/>
                <a:sym typeface="EB Garamond"/>
              </a:rPr>
              <a:t>Differences in household food basket between 1996 and 2016 </a:t>
            </a:r>
            <a:endParaRPr sz="2400">
              <a:latin typeface="EB Garamond"/>
              <a:ea typeface="EB Garamond"/>
              <a:cs typeface="EB Garamond"/>
              <a:sym typeface="EB Garamond"/>
            </a:endParaRPr>
          </a:p>
        </p:txBody>
      </p:sp>
      <p:pic>
        <p:nvPicPr>
          <p:cNvPr id="196" name="Shape 196"/>
          <p:cNvPicPr preferRelativeResize="0"/>
          <p:nvPr/>
        </p:nvPicPr>
        <p:blipFill>
          <a:blip r:embed="rId3">
            <a:alphaModFix/>
          </a:blip>
          <a:stretch>
            <a:fillRect/>
          </a:stretch>
        </p:blipFill>
        <p:spPr>
          <a:xfrm>
            <a:off x="4318600" y="1172000"/>
            <a:ext cx="3850750" cy="2799501"/>
          </a:xfrm>
          <a:prstGeom prst="rect">
            <a:avLst/>
          </a:prstGeom>
          <a:noFill/>
          <a:ln>
            <a:noFill/>
          </a:ln>
        </p:spPr>
      </p:pic>
      <p:pic>
        <p:nvPicPr>
          <p:cNvPr id="197" name="Shape 197"/>
          <p:cNvPicPr preferRelativeResize="0"/>
          <p:nvPr/>
        </p:nvPicPr>
        <p:blipFill>
          <a:blip r:embed="rId4">
            <a:alphaModFix/>
          </a:blip>
          <a:stretch>
            <a:fillRect/>
          </a:stretch>
        </p:blipFill>
        <p:spPr>
          <a:xfrm>
            <a:off x="556425" y="1017900"/>
            <a:ext cx="3537100" cy="3429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2:  Calculate emission intensity for different food types</a:t>
            </a:r>
            <a:endParaRPr sz="3600">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a:blip r:embed="rId3">
            <a:alphaModFix/>
          </a:blip>
          <a:stretch>
            <a:fillRect/>
          </a:stretch>
        </p:blipFill>
        <p:spPr>
          <a:xfrm>
            <a:off x="0" y="0"/>
            <a:ext cx="9144002" cy="518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p:nvPr/>
        </p:nvSpPr>
        <p:spPr>
          <a:xfrm>
            <a:off x="311700" y="274338"/>
            <a:ext cx="85206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000000"/>
                </a:solidFill>
                <a:latin typeface="EB Garamond"/>
                <a:ea typeface="EB Garamond"/>
                <a:cs typeface="EB Garamond"/>
                <a:sym typeface="EB Garamond"/>
              </a:rPr>
              <a:t>Technological change - assuming linearity</a:t>
            </a:r>
            <a:endParaRPr sz="3000">
              <a:solidFill>
                <a:srgbClr val="000000"/>
              </a:solidFill>
              <a:latin typeface="EB Garamond"/>
              <a:ea typeface="EB Garamond"/>
              <a:cs typeface="EB Garamond"/>
              <a:sym typeface="EB Garamond"/>
            </a:endParaRPr>
          </a:p>
        </p:txBody>
      </p:sp>
      <p:pic>
        <p:nvPicPr>
          <p:cNvPr id="213" name="Shape 213"/>
          <p:cNvPicPr preferRelativeResize="0"/>
          <p:nvPr/>
        </p:nvPicPr>
        <p:blipFill>
          <a:blip r:embed="rId3">
            <a:alphaModFix/>
          </a:blip>
          <a:stretch>
            <a:fillRect/>
          </a:stretch>
        </p:blipFill>
        <p:spPr>
          <a:xfrm>
            <a:off x="1066800" y="999438"/>
            <a:ext cx="6977800" cy="386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512700" y="1893300"/>
            <a:ext cx="85458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3:  Match CEX with IO carbon coefficients to calculate emission per household</a:t>
            </a:r>
            <a:endParaRPr sz="3600">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p:nvPr/>
        </p:nvSpPr>
        <p:spPr>
          <a:xfrm>
            <a:off x="244350" y="247775"/>
            <a:ext cx="85206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000000"/>
                </a:solidFill>
                <a:latin typeface="EB Garamond"/>
                <a:ea typeface="EB Garamond"/>
                <a:cs typeface="EB Garamond"/>
                <a:sym typeface="EB Garamond"/>
              </a:rPr>
              <a:t>Mapping CEX &amp; EXIOBASE Food Categories</a:t>
            </a:r>
            <a:endParaRPr sz="3000">
              <a:solidFill>
                <a:srgbClr val="000000"/>
              </a:solidFill>
              <a:latin typeface="EB Garamond"/>
              <a:ea typeface="EB Garamond"/>
              <a:cs typeface="EB Garamond"/>
              <a:sym typeface="EB Garamond"/>
            </a:endParaRPr>
          </a:p>
        </p:txBody>
      </p:sp>
      <p:sp>
        <p:nvSpPr>
          <p:cNvPr id="224" name="Shape 224"/>
          <p:cNvSpPr txBox="1"/>
          <p:nvPr/>
        </p:nvSpPr>
        <p:spPr>
          <a:xfrm>
            <a:off x="845100" y="1000075"/>
            <a:ext cx="2002200" cy="372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Cereals and cereal products </a:t>
            </a:r>
            <a:endParaRPr sz="1100"/>
          </a:p>
          <a:p>
            <a:pPr marL="0" lvl="0" indent="0" rtl="0">
              <a:spcBef>
                <a:spcPts val="0"/>
              </a:spcBef>
              <a:spcAft>
                <a:spcPts val="0"/>
              </a:spcAft>
              <a:buNone/>
            </a:pPr>
            <a:r>
              <a:rPr lang="en" sz="1100"/>
              <a:t>Bakery products </a:t>
            </a:r>
            <a:endParaRPr sz="1100"/>
          </a:p>
          <a:p>
            <a:pPr marL="0" lvl="0" indent="0" rtl="0">
              <a:spcBef>
                <a:spcPts val="0"/>
              </a:spcBef>
              <a:spcAft>
                <a:spcPts val="0"/>
              </a:spcAft>
              <a:buNone/>
            </a:pPr>
            <a:r>
              <a:rPr lang="en" sz="1100"/>
              <a:t>Beef </a:t>
            </a:r>
            <a:endParaRPr sz="1100"/>
          </a:p>
          <a:p>
            <a:pPr marL="0" lvl="0" indent="0" rtl="0">
              <a:spcBef>
                <a:spcPts val="0"/>
              </a:spcBef>
              <a:spcAft>
                <a:spcPts val="0"/>
              </a:spcAft>
              <a:buNone/>
            </a:pPr>
            <a:r>
              <a:rPr lang="en" sz="1100"/>
              <a:t>Pork</a:t>
            </a:r>
            <a:endParaRPr sz="1100"/>
          </a:p>
          <a:p>
            <a:pPr marL="0" lvl="0" indent="0" rtl="0">
              <a:spcBef>
                <a:spcPts val="0"/>
              </a:spcBef>
              <a:spcAft>
                <a:spcPts val="0"/>
              </a:spcAft>
              <a:buNone/>
            </a:pPr>
            <a:r>
              <a:rPr lang="en" sz="1100"/>
              <a:t>Other meats</a:t>
            </a:r>
            <a:endParaRPr sz="1100"/>
          </a:p>
          <a:p>
            <a:pPr marL="0" lvl="0" indent="0" rtl="0">
              <a:spcBef>
                <a:spcPts val="0"/>
              </a:spcBef>
              <a:spcAft>
                <a:spcPts val="0"/>
              </a:spcAft>
              <a:buNone/>
            </a:pPr>
            <a:r>
              <a:rPr lang="en" sz="1100"/>
              <a:t>Poultry </a:t>
            </a:r>
            <a:endParaRPr sz="1100"/>
          </a:p>
          <a:p>
            <a:pPr marL="0" lvl="0" indent="0" rtl="0">
              <a:spcBef>
                <a:spcPts val="0"/>
              </a:spcBef>
              <a:spcAft>
                <a:spcPts val="0"/>
              </a:spcAft>
              <a:buNone/>
            </a:pPr>
            <a:r>
              <a:rPr lang="en" sz="1100"/>
              <a:t>Fish and seafood</a:t>
            </a:r>
            <a:endParaRPr sz="1100"/>
          </a:p>
          <a:p>
            <a:pPr marL="0" lvl="0" indent="0" rtl="0">
              <a:spcBef>
                <a:spcPts val="0"/>
              </a:spcBef>
              <a:spcAft>
                <a:spcPts val="0"/>
              </a:spcAft>
              <a:buNone/>
            </a:pPr>
            <a:r>
              <a:rPr lang="en" sz="1100"/>
              <a:t>Eggs</a:t>
            </a:r>
            <a:endParaRPr sz="1100"/>
          </a:p>
          <a:p>
            <a:pPr marL="0" lvl="0" indent="0" rtl="0">
              <a:spcBef>
                <a:spcPts val="0"/>
              </a:spcBef>
              <a:spcAft>
                <a:spcPts val="0"/>
              </a:spcAft>
              <a:buNone/>
            </a:pPr>
            <a:r>
              <a:rPr lang="en" sz="1100"/>
              <a:t>Fresh milk and cream </a:t>
            </a:r>
            <a:endParaRPr sz="1100"/>
          </a:p>
          <a:p>
            <a:pPr marL="0" lvl="0" indent="0" rtl="0">
              <a:spcBef>
                <a:spcPts val="0"/>
              </a:spcBef>
              <a:spcAft>
                <a:spcPts val="0"/>
              </a:spcAft>
              <a:buNone/>
            </a:pPr>
            <a:r>
              <a:rPr lang="en" sz="1100"/>
              <a:t>Other dairy products</a:t>
            </a:r>
            <a:endParaRPr sz="1100"/>
          </a:p>
          <a:p>
            <a:pPr marL="0" lvl="0" indent="0" rtl="0">
              <a:spcBef>
                <a:spcPts val="0"/>
              </a:spcBef>
              <a:spcAft>
                <a:spcPts val="0"/>
              </a:spcAft>
              <a:buNone/>
            </a:pPr>
            <a:r>
              <a:rPr lang="en" sz="1100"/>
              <a:t>Fresh fruits</a:t>
            </a:r>
            <a:endParaRPr sz="1100"/>
          </a:p>
          <a:p>
            <a:pPr marL="0" lvl="0" indent="0" rtl="0">
              <a:spcBef>
                <a:spcPts val="0"/>
              </a:spcBef>
              <a:spcAft>
                <a:spcPts val="0"/>
              </a:spcAft>
              <a:buNone/>
            </a:pPr>
            <a:r>
              <a:rPr lang="en" sz="1100"/>
              <a:t>Fresh vegetables</a:t>
            </a:r>
            <a:endParaRPr sz="1100"/>
          </a:p>
          <a:p>
            <a:pPr marL="0" lvl="0" indent="0" rtl="0">
              <a:spcBef>
                <a:spcPts val="0"/>
              </a:spcBef>
              <a:spcAft>
                <a:spcPts val="0"/>
              </a:spcAft>
              <a:buNone/>
            </a:pPr>
            <a:r>
              <a:rPr lang="en" sz="1100"/>
              <a:t>Processed fruits </a:t>
            </a:r>
            <a:endParaRPr sz="1100"/>
          </a:p>
          <a:p>
            <a:pPr marL="0" lvl="0" indent="0" rtl="0">
              <a:spcBef>
                <a:spcPts val="0"/>
              </a:spcBef>
              <a:spcAft>
                <a:spcPts val="0"/>
              </a:spcAft>
              <a:buNone/>
            </a:pPr>
            <a:r>
              <a:rPr lang="en" sz="1100"/>
              <a:t>Processed vegetables</a:t>
            </a:r>
            <a:endParaRPr sz="1100"/>
          </a:p>
          <a:p>
            <a:pPr marL="0" lvl="0" indent="0" rtl="0">
              <a:spcBef>
                <a:spcPts val="0"/>
              </a:spcBef>
              <a:spcAft>
                <a:spcPts val="0"/>
              </a:spcAft>
              <a:buNone/>
            </a:pPr>
            <a:r>
              <a:rPr lang="en" sz="1100"/>
              <a:t>Sugar and other sweets</a:t>
            </a:r>
            <a:endParaRPr sz="1100"/>
          </a:p>
          <a:p>
            <a:pPr marL="0" lvl="0" indent="0" rtl="0">
              <a:spcBef>
                <a:spcPts val="0"/>
              </a:spcBef>
              <a:spcAft>
                <a:spcPts val="0"/>
              </a:spcAft>
              <a:buNone/>
            </a:pPr>
            <a:r>
              <a:rPr lang="en" sz="1100"/>
              <a:t>Fats and oils </a:t>
            </a:r>
            <a:endParaRPr sz="1100"/>
          </a:p>
          <a:p>
            <a:pPr marL="0" lvl="0" indent="0" rtl="0">
              <a:spcBef>
                <a:spcPts val="0"/>
              </a:spcBef>
              <a:spcAft>
                <a:spcPts val="0"/>
              </a:spcAft>
              <a:buNone/>
            </a:pPr>
            <a:r>
              <a:rPr lang="en" sz="1100">
                <a:solidFill>
                  <a:srgbClr val="434343"/>
                </a:solidFill>
              </a:rPr>
              <a:t>Miscellaneous foods</a:t>
            </a:r>
            <a:endParaRPr sz="1100">
              <a:solidFill>
                <a:srgbClr val="434343"/>
              </a:solidFill>
            </a:endParaRPr>
          </a:p>
          <a:p>
            <a:pPr marL="0" lvl="0" indent="0" rtl="0">
              <a:spcBef>
                <a:spcPts val="0"/>
              </a:spcBef>
              <a:spcAft>
                <a:spcPts val="0"/>
              </a:spcAft>
              <a:buNone/>
            </a:pPr>
            <a:r>
              <a:rPr lang="en" sz="1100"/>
              <a:t>Nonalcoholic beverages</a:t>
            </a:r>
            <a:endParaRPr sz="1100"/>
          </a:p>
          <a:p>
            <a:pPr marL="0" lvl="0" indent="0" rtl="0">
              <a:spcBef>
                <a:spcPts val="0"/>
              </a:spcBef>
              <a:spcAft>
                <a:spcPts val="0"/>
              </a:spcAft>
              <a:buNone/>
            </a:pPr>
            <a:r>
              <a:rPr lang="en" sz="1100"/>
              <a:t>Food away from home</a:t>
            </a:r>
            <a:endParaRPr sz="1100"/>
          </a:p>
          <a:p>
            <a:pPr marL="0" lvl="0" indent="0" rtl="0">
              <a:spcBef>
                <a:spcPts val="0"/>
              </a:spcBef>
              <a:spcAft>
                <a:spcPts val="0"/>
              </a:spcAft>
              <a:buNone/>
            </a:pPr>
            <a:r>
              <a:rPr lang="en" sz="1100"/>
              <a:t>Alcoholic beverages</a:t>
            </a:r>
            <a:endParaRPr sz="1100"/>
          </a:p>
          <a:p>
            <a:pPr marL="0" lvl="0" indent="0" rtl="0">
              <a:lnSpc>
                <a:spcPct val="115000"/>
              </a:lnSpc>
              <a:spcBef>
                <a:spcPts val="0"/>
              </a:spcBef>
              <a:spcAft>
                <a:spcPts val="1600"/>
              </a:spcAft>
              <a:buNone/>
            </a:pPr>
            <a:endParaRPr>
              <a:solidFill>
                <a:srgbClr val="595959"/>
              </a:solidFill>
            </a:endParaRPr>
          </a:p>
        </p:txBody>
      </p:sp>
      <p:sp>
        <p:nvSpPr>
          <p:cNvPr id="225" name="Shape 225"/>
          <p:cNvSpPr txBox="1"/>
          <p:nvPr/>
        </p:nvSpPr>
        <p:spPr>
          <a:xfrm>
            <a:off x="5292175" y="865325"/>
            <a:ext cx="2820000" cy="403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Cultivation of paddy rice</a:t>
            </a:r>
            <a:endParaRPr sz="1000"/>
          </a:p>
          <a:p>
            <a:pPr marL="0" lvl="0" indent="0" rtl="0">
              <a:spcBef>
                <a:spcPts val="0"/>
              </a:spcBef>
              <a:spcAft>
                <a:spcPts val="0"/>
              </a:spcAft>
              <a:buNone/>
            </a:pPr>
            <a:r>
              <a:rPr lang="en" sz="1000"/>
              <a:t>Cultivation of wheat</a:t>
            </a:r>
            <a:endParaRPr sz="1000"/>
          </a:p>
          <a:p>
            <a:pPr marL="0" lvl="0" indent="0" rtl="0">
              <a:spcBef>
                <a:spcPts val="0"/>
              </a:spcBef>
              <a:spcAft>
                <a:spcPts val="0"/>
              </a:spcAft>
              <a:buNone/>
            </a:pPr>
            <a:r>
              <a:rPr lang="en" sz="1000"/>
              <a:t>Cultivation of cereal grains nec</a:t>
            </a:r>
            <a:endParaRPr sz="1000"/>
          </a:p>
          <a:p>
            <a:pPr marL="0" lvl="0" indent="0" rtl="0">
              <a:spcBef>
                <a:spcPts val="0"/>
              </a:spcBef>
              <a:spcAft>
                <a:spcPts val="0"/>
              </a:spcAft>
              <a:buNone/>
            </a:pPr>
            <a:r>
              <a:rPr lang="en" sz="1000"/>
              <a:t>Cultivation of vegetables, fruit, nuts</a:t>
            </a:r>
            <a:endParaRPr sz="1000"/>
          </a:p>
          <a:p>
            <a:pPr marL="0" lvl="0" indent="0" rtl="0">
              <a:spcBef>
                <a:spcPts val="0"/>
              </a:spcBef>
              <a:spcAft>
                <a:spcPts val="0"/>
              </a:spcAft>
              <a:buNone/>
            </a:pPr>
            <a:r>
              <a:rPr lang="en" sz="1000"/>
              <a:t>Cultivation of oil seeds</a:t>
            </a:r>
            <a:endParaRPr sz="1000"/>
          </a:p>
          <a:p>
            <a:pPr marL="0" lvl="0" indent="0" rtl="0">
              <a:spcBef>
                <a:spcPts val="0"/>
              </a:spcBef>
              <a:spcAft>
                <a:spcPts val="0"/>
              </a:spcAft>
              <a:buNone/>
            </a:pPr>
            <a:r>
              <a:rPr lang="en" sz="1000"/>
              <a:t>Cultivation of sugar cane, sugar beet</a:t>
            </a:r>
            <a:endParaRPr sz="1000"/>
          </a:p>
          <a:p>
            <a:pPr marL="0" lvl="0" indent="0" rtl="0">
              <a:spcBef>
                <a:spcPts val="0"/>
              </a:spcBef>
              <a:spcAft>
                <a:spcPts val="0"/>
              </a:spcAft>
              <a:buNone/>
            </a:pPr>
            <a:r>
              <a:rPr lang="en" sz="1000">
                <a:solidFill>
                  <a:srgbClr val="434343"/>
                </a:solidFill>
              </a:rPr>
              <a:t>Cultivation of plant-based fibers</a:t>
            </a:r>
            <a:endParaRPr sz="1000">
              <a:solidFill>
                <a:srgbClr val="434343"/>
              </a:solidFill>
            </a:endParaRPr>
          </a:p>
          <a:p>
            <a:pPr marL="0" lvl="0" indent="0" rtl="0">
              <a:spcBef>
                <a:spcPts val="0"/>
              </a:spcBef>
              <a:spcAft>
                <a:spcPts val="0"/>
              </a:spcAft>
              <a:buNone/>
            </a:pPr>
            <a:r>
              <a:rPr lang="en" sz="1000">
                <a:solidFill>
                  <a:srgbClr val="434343"/>
                </a:solidFill>
              </a:rPr>
              <a:t>Cultivation of crops nec</a:t>
            </a:r>
            <a:endParaRPr sz="1000">
              <a:solidFill>
                <a:srgbClr val="434343"/>
              </a:solidFill>
            </a:endParaRPr>
          </a:p>
          <a:p>
            <a:pPr marL="0" lvl="0" indent="0" rtl="0">
              <a:spcBef>
                <a:spcPts val="0"/>
              </a:spcBef>
              <a:spcAft>
                <a:spcPts val="0"/>
              </a:spcAft>
              <a:buNone/>
            </a:pPr>
            <a:r>
              <a:rPr lang="en" sz="1000"/>
              <a:t>Cattle farming</a:t>
            </a:r>
            <a:endParaRPr sz="1000"/>
          </a:p>
          <a:p>
            <a:pPr marL="0" lvl="0" indent="0" rtl="0">
              <a:spcBef>
                <a:spcPts val="0"/>
              </a:spcBef>
              <a:spcAft>
                <a:spcPts val="0"/>
              </a:spcAft>
              <a:buNone/>
            </a:pPr>
            <a:r>
              <a:rPr lang="en" sz="1000"/>
              <a:t>Pigs farming</a:t>
            </a:r>
            <a:endParaRPr sz="1000"/>
          </a:p>
          <a:p>
            <a:pPr marL="0" lvl="0" indent="0" rtl="0">
              <a:spcBef>
                <a:spcPts val="0"/>
              </a:spcBef>
              <a:spcAft>
                <a:spcPts val="0"/>
              </a:spcAft>
              <a:buNone/>
            </a:pPr>
            <a:r>
              <a:rPr lang="en" sz="1000"/>
              <a:t>Poultry farming</a:t>
            </a:r>
            <a:endParaRPr sz="1000"/>
          </a:p>
          <a:p>
            <a:pPr marL="0" lvl="0" indent="0" rtl="0">
              <a:spcBef>
                <a:spcPts val="0"/>
              </a:spcBef>
              <a:spcAft>
                <a:spcPts val="0"/>
              </a:spcAft>
              <a:buNone/>
            </a:pPr>
            <a:r>
              <a:rPr lang="en" sz="1000"/>
              <a:t>Meat animals nec</a:t>
            </a:r>
            <a:endParaRPr sz="1000"/>
          </a:p>
          <a:p>
            <a:pPr marL="0" lvl="0" indent="0" rtl="0">
              <a:spcBef>
                <a:spcPts val="0"/>
              </a:spcBef>
              <a:spcAft>
                <a:spcPts val="0"/>
              </a:spcAft>
              <a:buNone/>
            </a:pPr>
            <a:r>
              <a:rPr lang="en" sz="1000"/>
              <a:t>Animal products nec</a:t>
            </a:r>
            <a:endParaRPr sz="1000"/>
          </a:p>
          <a:p>
            <a:pPr marL="0" lvl="0" indent="0" rtl="0">
              <a:spcBef>
                <a:spcPts val="0"/>
              </a:spcBef>
              <a:spcAft>
                <a:spcPts val="0"/>
              </a:spcAft>
              <a:buNone/>
            </a:pPr>
            <a:r>
              <a:rPr lang="en" sz="1000"/>
              <a:t>Raw milk</a:t>
            </a:r>
            <a:endParaRPr sz="1000"/>
          </a:p>
          <a:p>
            <a:pPr marL="0" lvl="0" indent="0" rtl="0">
              <a:spcBef>
                <a:spcPts val="0"/>
              </a:spcBef>
              <a:spcAft>
                <a:spcPts val="0"/>
              </a:spcAft>
              <a:buNone/>
            </a:pPr>
            <a:r>
              <a:rPr lang="en" sz="1000"/>
              <a:t>Processing of meat cattle</a:t>
            </a:r>
            <a:endParaRPr sz="1000"/>
          </a:p>
          <a:p>
            <a:pPr marL="0" lvl="0" indent="0" rtl="0">
              <a:spcBef>
                <a:spcPts val="0"/>
              </a:spcBef>
              <a:spcAft>
                <a:spcPts val="0"/>
              </a:spcAft>
              <a:buNone/>
            </a:pPr>
            <a:r>
              <a:rPr lang="en" sz="1000"/>
              <a:t>Processing of meat pigs</a:t>
            </a:r>
            <a:endParaRPr sz="1000"/>
          </a:p>
          <a:p>
            <a:pPr marL="0" lvl="0" indent="0" rtl="0">
              <a:spcBef>
                <a:spcPts val="0"/>
              </a:spcBef>
              <a:spcAft>
                <a:spcPts val="0"/>
              </a:spcAft>
              <a:buNone/>
            </a:pPr>
            <a:r>
              <a:rPr lang="en" sz="1000"/>
              <a:t>Processing of meat poultry</a:t>
            </a:r>
            <a:endParaRPr sz="1000"/>
          </a:p>
          <a:p>
            <a:pPr marL="0" lvl="0" indent="0" rtl="0">
              <a:spcBef>
                <a:spcPts val="0"/>
              </a:spcBef>
              <a:spcAft>
                <a:spcPts val="0"/>
              </a:spcAft>
              <a:buNone/>
            </a:pPr>
            <a:r>
              <a:rPr lang="en" sz="1000"/>
              <a:t>Production of meat products nec</a:t>
            </a:r>
            <a:endParaRPr sz="1000"/>
          </a:p>
          <a:p>
            <a:pPr marL="0" lvl="0" indent="0" rtl="0">
              <a:spcBef>
                <a:spcPts val="0"/>
              </a:spcBef>
              <a:spcAft>
                <a:spcPts val="0"/>
              </a:spcAft>
              <a:buNone/>
            </a:pPr>
            <a:r>
              <a:rPr lang="en" sz="1000"/>
              <a:t>Processing vegetable oils and fats</a:t>
            </a:r>
            <a:endParaRPr sz="1000"/>
          </a:p>
          <a:p>
            <a:pPr marL="0" lvl="0" indent="0" rtl="0">
              <a:spcBef>
                <a:spcPts val="0"/>
              </a:spcBef>
              <a:spcAft>
                <a:spcPts val="0"/>
              </a:spcAft>
              <a:buNone/>
            </a:pPr>
            <a:r>
              <a:rPr lang="en" sz="1000"/>
              <a:t>Processing of dairy products</a:t>
            </a:r>
            <a:endParaRPr sz="1000"/>
          </a:p>
          <a:p>
            <a:pPr marL="0" lvl="0" indent="0" rtl="0">
              <a:spcBef>
                <a:spcPts val="0"/>
              </a:spcBef>
              <a:spcAft>
                <a:spcPts val="0"/>
              </a:spcAft>
              <a:buNone/>
            </a:pPr>
            <a:r>
              <a:rPr lang="en" sz="1000"/>
              <a:t>Processed rice</a:t>
            </a:r>
            <a:endParaRPr sz="1000"/>
          </a:p>
          <a:p>
            <a:pPr marL="0" lvl="0" indent="0" rtl="0">
              <a:spcBef>
                <a:spcPts val="0"/>
              </a:spcBef>
              <a:spcAft>
                <a:spcPts val="0"/>
              </a:spcAft>
              <a:buNone/>
            </a:pPr>
            <a:r>
              <a:rPr lang="en" sz="1000"/>
              <a:t>Sugar refining</a:t>
            </a:r>
            <a:endParaRPr sz="1000"/>
          </a:p>
          <a:p>
            <a:pPr marL="0" lvl="0" indent="0" rtl="0">
              <a:spcBef>
                <a:spcPts val="0"/>
              </a:spcBef>
              <a:spcAft>
                <a:spcPts val="0"/>
              </a:spcAft>
              <a:buNone/>
            </a:pPr>
            <a:r>
              <a:rPr lang="en" sz="1000"/>
              <a:t>Processing of Food products nec</a:t>
            </a:r>
            <a:endParaRPr sz="1000"/>
          </a:p>
          <a:p>
            <a:pPr marL="0" lvl="0" indent="0" rtl="0">
              <a:spcBef>
                <a:spcPts val="0"/>
              </a:spcBef>
              <a:spcAft>
                <a:spcPts val="0"/>
              </a:spcAft>
              <a:buNone/>
            </a:pPr>
            <a:r>
              <a:rPr lang="en" sz="1000"/>
              <a:t>Manufacture of beverages</a:t>
            </a:r>
            <a:endParaRPr sz="1000"/>
          </a:p>
          <a:p>
            <a:pPr marL="0" lvl="0" indent="0" rtl="0">
              <a:spcBef>
                <a:spcPts val="0"/>
              </a:spcBef>
              <a:spcAft>
                <a:spcPts val="0"/>
              </a:spcAft>
              <a:buNone/>
            </a:pPr>
            <a:r>
              <a:rPr lang="en" sz="1000"/>
              <a:t>Manufacture of fish products</a:t>
            </a:r>
            <a:endParaRPr sz="1000"/>
          </a:p>
          <a:p>
            <a:pPr marL="0" lvl="0" indent="0" rtl="0">
              <a:spcBef>
                <a:spcPts val="0"/>
              </a:spcBef>
              <a:spcAft>
                <a:spcPts val="0"/>
              </a:spcAft>
              <a:buNone/>
            </a:pPr>
            <a:r>
              <a:rPr lang="en" sz="1000">
                <a:solidFill>
                  <a:srgbClr val="434343"/>
                </a:solidFill>
              </a:rPr>
              <a:t>Manufacture of tobacco products</a:t>
            </a:r>
            <a:endParaRPr sz="1000">
              <a:solidFill>
                <a:srgbClr val="434343"/>
              </a:solidFill>
            </a:endParaRPr>
          </a:p>
          <a:p>
            <a:pPr marL="0" lvl="0" indent="0" rtl="0">
              <a:spcBef>
                <a:spcPts val="0"/>
              </a:spcBef>
              <a:spcAft>
                <a:spcPts val="0"/>
              </a:spcAft>
              <a:buNone/>
            </a:pPr>
            <a:endParaRPr sz="1000">
              <a:solidFill>
                <a:srgbClr val="595959"/>
              </a:solidFill>
            </a:endParaRPr>
          </a:p>
          <a:p>
            <a:pPr marL="0" lvl="0" indent="0" rtl="0">
              <a:lnSpc>
                <a:spcPct val="115000"/>
              </a:lnSpc>
              <a:spcBef>
                <a:spcPts val="0"/>
              </a:spcBef>
              <a:spcAft>
                <a:spcPts val="1600"/>
              </a:spcAft>
              <a:buNone/>
            </a:pPr>
            <a:endParaRPr>
              <a:solidFill>
                <a:srgbClr val="595959"/>
              </a:solidFill>
            </a:endParaRPr>
          </a:p>
        </p:txBody>
      </p:sp>
      <p:cxnSp>
        <p:nvCxnSpPr>
          <p:cNvPr id="226" name="Shape 226"/>
          <p:cNvCxnSpPr/>
          <p:nvPr/>
        </p:nvCxnSpPr>
        <p:spPr>
          <a:xfrm>
            <a:off x="1269700" y="1541075"/>
            <a:ext cx="4091700" cy="1630200"/>
          </a:xfrm>
          <a:prstGeom prst="straightConnector1">
            <a:avLst/>
          </a:prstGeom>
          <a:noFill/>
          <a:ln w="9525" cap="flat" cmpd="sng">
            <a:solidFill>
              <a:srgbClr val="FF0000"/>
            </a:solidFill>
            <a:prstDash val="solid"/>
            <a:round/>
            <a:headEnd type="none" w="med" len="med"/>
            <a:tailEnd type="none" w="med" len="med"/>
          </a:ln>
        </p:spPr>
      </p:cxnSp>
      <p:cxnSp>
        <p:nvCxnSpPr>
          <p:cNvPr id="227" name="Shape 227"/>
          <p:cNvCxnSpPr/>
          <p:nvPr/>
        </p:nvCxnSpPr>
        <p:spPr>
          <a:xfrm>
            <a:off x="1280200" y="1520025"/>
            <a:ext cx="4089000" cy="731100"/>
          </a:xfrm>
          <a:prstGeom prst="straightConnector1">
            <a:avLst/>
          </a:prstGeom>
          <a:noFill/>
          <a:ln w="9525" cap="flat" cmpd="sng">
            <a:solidFill>
              <a:srgbClr val="FF0000"/>
            </a:solidFill>
            <a:prstDash val="solid"/>
            <a:round/>
            <a:headEnd type="none" w="med" len="med"/>
            <a:tailEnd type="none" w="med" len="med"/>
          </a:ln>
        </p:spPr>
      </p:cxnSp>
      <p:cxnSp>
        <p:nvCxnSpPr>
          <p:cNvPr id="228" name="Shape 228"/>
          <p:cNvCxnSpPr/>
          <p:nvPr/>
        </p:nvCxnSpPr>
        <p:spPr>
          <a:xfrm>
            <a:off x="1731475" y="1886375"/>
            <a:ext cx="3605100" cy="795900"/>
          </a:xfrm>
          <a:prstGeom prst="straightConnector1">
            <a:avLst/>
          </a:prstGeom>
          <a:noFill/>
          <a:ln w="9525" cap="flat" cmpd="sng">
            <a:solidFill>
              <a:srgbClr val="FF0000"/>
            </a:solidFill>
            <a:prstDash val="solid"/>
            <a:round/>
            <a:headEnd type="none" w="med" len="med"/>
            <a:tailEnd type="none" w="med" len="med"/>
          </a:ln>
        </p:spPr>
      </p:cxnSp>
      <p:cxnSp>
        <p:nvCxnSpPr>
          <p:cNvPr id="229" name="Shape 229"/>
          <p:cNvCxnSpPr/>
          <p:nvPr/>
        </p:nvCxnSpPr>
        <p:spPr>
          <a:xfrm>
            <a:off x="1349200" y="2066175"/>
            <a:ext cx="4019400" cy="1383000"/>
          </a:xfrm>
          <a:prstGeom prst="straightConnector1">
            <a:avLst/>
          </a:prstGeom>
          <a:noFill/>
          <a:ln w="9525" cap="flat" cmpd="sng">
            <a:solidFill>
              <a:srgbClr val="FF0000"/>
            </a:solidFill>
            <a:prstDash val="solid"/>
            <a:round/>
            <a:headEnd type="none" w="med" len="med"/>
            <a:tailEnd type="none" w="med" len="med"/>
          </a:ln>
        </p:spPr>
      </p:cxnSp>
      <p:cxnSp>
        <p:nvCxnSpPr>
          <p:cNvPr id="230" name="Shape 230"/>
          <p:cNvCxnSpPr/>
          <p:nvPr/>
        </p:nvCxnSpPr>
        <p:spPr>
          <a:xfrm>
            <a:off x="2037525" y="2245800"/>
            <a:ext cx="3313200" cy="2419200"/>
          </a:xfrm>
          <a:prstGeom prst="straightConnector1">
            <a:avLst/>
          </a:prstGeom>
          <a:noFill/>
          <a:ln w="9525" cap="flat" cmpd="sng">
            <a:solidFill>
              <a:srgbClr val="FF0000"/>
            </a:solidFill>
            <a:prstDash val="solid"/>
            <a:round/>
            <a:headEnd type="none" w="med" len="med"/>
            <a:tailEnd type="none" w="med" len="med"/>
          </a:ln>
        </p:spPr>
      </p:cxnSp>
      <p:cxnSp>
        <p:nvCxnSpPr>
          <p:cNvPr id="231" name="Shape 231"/>
          <p:cNvCxnSpPr/>
          <p:nvPr/>
        </p:nvCxnSpPr>
        <p:spPr>
          <a:xfrm>
            <a:off x="2216350" y="2750675"/>
            <a:ext cx="3165900" cy="1178100"/>
          </a:xfrm>
          <a:prstGeom prst="straightConnector1">
            <a:avLst/>
          </a:prstGeom>
          <a:noFill/>
          <a:ln w="9525" cap="flat" cmpd="sng">
            <a:solidFill>
              <a:srgbClr val="FF0000"/>
            </a:solidFill>
            <a:prstDash val="solid"/>
            <a:round/>
            <a:headEnd type="none" w="med" len="med"/>
            <a:tailEnd type="none" w="med" len="med"/>
          </a:ln>
        </p:spPr>
      </p:cxnSp>
      <p:cxnSp>
        <p:nvCxnSpPr>
          <p:cNvPr id="232" name="Shape 232"/>
          <p:cNvCxnSpPr/>
          <p:nvPr/>
        </p:nvCxnSpPr>
        <p:spPr>
          <a:xfrm>
            <a:off x="2403775" y="3578375"/>
            <a:ext cx="2984700" cy="646800"/>
          </a:xfrm>
          <a:prstGeom prst="straightConnector1">
            <a:avLst/>
          </a:prstGeom>
          <a:noFill/>
          <a:ln w="9525" cap="flat" cmpd="sng">
            <a:solidFill>
              <a:srgbClr val="FF0000"/>
            </a:solidFill>
            <a:prstDash val="solid"/>
            <a:round/>
            <a:headEnd type="none" w="med" len="med"/>
            <a:tailEnd type="none" w="med" len="med"/>
          </a:ln>
        </p:spPr>
      </p:cxnSp>
      <p:cxnSp>
        <p:nvCxnSpPr>
          <p:cNvPr id="233" name="Shape 233"/>
          <p:cNvCxnSpPr/>
          <p:nvPr/>
        </p:nvCxnSpPr>
        <p:spPr>
          <a:xfrm rot="10800000" flipH="1">
            <a:off x="2397775" y="1823950"/>
            <a:ext cx="2926500" cy="1756200"/>
          </a:xfrm>
          <a:prstGeom prst="straightConnector1">
            <a:avLst/>
          </a:prstGeom>
          <a:noFill/>
          <a:ln w="9525" cap="flat" cmpd="sng">
            <a:solidFill>
              <a:srgbClr val="FF0000"/>
            </a:solidFill>
            <a:prstDash val="solid"/>
            <a:round/>
            <a:headEnd type="none" w="med" len="med"/>
            <a:tailEnd type="none" w="med" len="med"/>
          </a:ln>
        </p:spPr>
      </p:cxnSp>
      <p:cxnSp>
        <p:nvCxnSpPr>
          <p:cNvPr id="234" name="Shape 234"/>
          <p:cNvCxnSpPr/>
          <p:nvPr/>
        </p:nvCxnSpPr>
        <p:spPr>
          <a:xfrm rot="10800000" flipH="1">
            <a:off x="1937475" y="1500525"/>
            <a:ext cx="3431100" cy="1769400"/>
          </a:xfrm>
          <a:prstGeom prst="straightConnector1">
            <a:avLst/>
          </a:prstGeom>
          <a:noFill/>
          <a:ln w="9525" cap="flat" cmpd="sng">
            <a:solidFill>
              <a:srgbClr val="FF0000"/>
            </a:solidFill>
            <a:prstDash val="solid"/>
            <a:round/>
            <a:headEnd type="none" w="med" len="med"/>
            <a:tailEnd type="none" w="med" len="med"/>
          </a:ln>
        </p:spPr>
      </p:cxnSp>
      <p:cxnSp>
        <p:nvCxnSpPr>
          <p:cNvPr id="235" name="Shape 235"/>
          <p:cNvCxnSpPr/>
          <p:nvPr/>
        </p:nvCxnSpPr>
        <p:spPr>
          <a:xfrm>
            <a:off x="1737200" y="3757450"/>
            <a:ext cx="3621300" cy="30000"/>
          </a:xfrm>
          <a:prstGeom prst="straightConnector1">
            <a:avLst/>
          </a:prstGeom>
          <a:noFill/>
          <a:ln w="9525" cap="flat" cmpd="sng">
            <a:solidFill>
              <a:srgbClr val="FF0000"/>
            </a:solidFill>
            <a:prstDash val="solid"/>
            <a:round/>
            <a:headEnd type="none" w="med" len="med"/>
            <a:tailEnd type="none" w="med" len="med"/>
          </a:ln>
        </p:spPr>
      </p:cxnSp>
      <p:cxnSp>
        <p:nvCxnSpPr>
          <p:cNvPr id="236" name="Shape 236"/>
          <p:cNvCxnSpPr/>
          <p:nvPr/>
        </p:nvCxnSpPr>
        <p:spPr>
          <a:xfrm>
            <a:off x="2194850" y="4424025"/>
            <a:ext cx="3153900" cy="89400"/>
          </a:xfrm>
          <a:prstGeom prst="straightConnector1">
            <a:avLst/>
          </a:prstGeom>
          <a:noFill/>
          <a:ln w="9525" cap="flat" cmpd="sng">
            <a:solidFill>
              <a:srgbClr val="FF0000"/>
            </a:solidFill>
            <a:prstDash val="solid"/>
            <a:round/>
            <a:headEnd type="none" w="med" len="med"/>
            <a:tailEnd type="none" w="med" len="med"/>
          </a:ln>
        </p:spPr>
      </p:cxnSp>
      <p:cxnSp>
        <p:nvCxnSpPr>
          <p:cNvPr id="237" name="Shape 237"/>
          <p:cNvCxnSpPr/>
          <p:nvPr/>
        </p:nvCxnSpPr>
        <p:spPr>
          <a:xfrm>
            <a:off x="2423650" y="4115600"/>
            <a:ext cx="2925000" cy="398100"/>
          </a:xfrm>
          <a:prstGeom prst="straightConnector1">
            <a:avLst/>
          </a:prstGeom>
          <a:noFill/>
          <a:ln w="9525" cap="flat" cmpd="sng">
            <a:solidFill>
              <a:srgbClr val="FF0000"/>
            </a:solidFill>
            <a:prstDash val="solid"/>
            <a:round/>
            <a:headEnd type="none" w="med" len="med"/>
            <a:tailEnd type="none" w="med" len="med"/>
          </a:ln>
        </p:spPr>
      </p:cxnSp>
      <p:cxnSp>
        <p:nvCxnSpPr>
          <p:cNvPr id="238" name="Shape 238"/>
          <p:cNvCxnSpPr/>
          <p:nvPr/>
        </p:nvCxnSpPr>
        <p:spPr>
          <a:xfrm rot="10800000" flipH="1">
            <a:off x="1657275" y="1488675"/>
            <a:ext cx="3765900" cy="1401000"/>
          </a:xfrm>
          <a:prstGeom prst="straightConnector1">
            <a:avLst/>
          </a:prstGeom>
          <a:noFill/>
          <a:ln w="9525" cap="flat" cmpd="sng">
            <a:solidFill>
              <a:srgbClr val="FF0000"/>
            </a:solidFill>
            <a:prstDash val="solid"/>
            <a:round/>
            <a:headEnd type="none" w="med" len="med"/>
            <a:tailEnd type="none" w="med" len="med"/>
          </a:ln>
        </p:spPr>
      </p:cxnSp>
      <p:cxnSp>
        <p:nvCxnSpPr>
          <p:cNvPr id="239" name="Shape 239"/>
          <p:cNvCxnSpPr/>
          <p:nvPr/>
        </p:nvCxnSpPr>
        <p:spPr>
          <a:xfrm rot="10800000" flipH="1">
            <a:off x="2007525" y="1505575"/>
            <a:ext cx="3382800" cy="1534200"/>
          </a:xfrm>
          <a:prstGeom prst="straightConnector1">
            <a:avLst/>
          </a:prstGeom>
          <a:noFill/>
          <a:ln w="9525" cap="flat" cmpd="sng">
            <a:solidFill>
              <a:srgbClr val="FF0000"/>
            </a:solidFill>
            <a:prstDash val="solid"/>
            <a:round/>
            <a:headEnd type="none" w="med" len="med"/>
            <a:tailEnd type="none" w="med" len="med"/>
          </a:ln>
        </p:spPr>
      </p:cxnSp>
      <p:cxnSp>
        <p:nvCxnSpPr>
          <p:cNvPr id="240" name="Shape 240"/>
          <p:cNvCxnSpPr/>
          <p:nvPr/>
        </p:nvCxnSpPr>
        <p:spPr>
          <a:xfrm rot="10800000" flipH="1">
            <a:off x="2257675" y="1490850"/>
            <a:ext cx="3146100" cy="1939200"/>
          </a:xfrm>
          <a:prstGeom prst="straightConnector1">
            <a:avLst/>
          </a:prstGeom>
          <a:noFill/>
          <a:ln w="9525" cap="flat" cmpd="sng">
            <a:solidFill>
              <a:srgbClr val="FF0000"/>
            </a:solidFill>
            <a:prstDash val="solid"/>
            <a:round/>
            <a:headEnd type="none" w="med" len="med"/>
            <a:tailEnd type="none" w="med" len="med"/>
          </a:ln>
        </p:spPr>
      </p:cxnSp>
      <p:cxnSp>
        <p:nvCxnSpPr>
          <p:cNvPr id="241" name="Shape 241"/>
          <p:cNvCxnSpPr/>
          <p:nvPr/>
        </p:nvCxnSpPr>
        <p:spPr>
          <a:xfrm>
            <a:off x="1332850" y="2049175"/>
            <a:ext cx="4039200" cy="504600"/>
          </a:xfrm>
          <a:prstGeom prst="straightConnector1">
            <a:avLst/>
          </a:prstGeom>
          <a:noFill/>
          <a:ln w="9525" cap="flat" cmpd="sng">
            <a:solidFill>
              <a:srgbClr val="FF0000"/>
            </a:solidFill>
            <a:prstDash val="solid"/>
            <a:round/>
            <a:headEnd type="none" w="med" len="med"/>
            <a:tailEnd type="none" w="med" len="med"/>
          </a:ln>
        </p:spPr>
      </p:cxnSp>
      <p:cxnSp>
        <p:nvCxnSpPr>
          <p:cNvPr id="242" name="Shape 242"/>
          <p:cNvCxnSpPr/>
          <p:nvPr/>
        </p:nvCxnSpPr>
        <p:spPr>
          <a:xfrm>
            <a:off x="2264925" y="2573550"/>
            <a:ext cx="3133800" cy="1343100"/>
          </a:xfrm>
          <a:prstGeom prst="straightConnector1">
            <a:avLst/>
          </a:prstGeom>
          <a:noFill/>
          <a:ln w="9525" cap="flat" cmpd="sng">
            <a:solidFill>
              <a:srgbClr val="FF0000"/>
            </a:solidFill>
            <a:prstDash val="solid"/>
            <a:round/>
            <a:headEnd type="none" w="med" len="med"/>
            <a:tailEnd type="none" w="med" len="med"/>
          </a:ln>
        </p:spPr>
      </p:cxnSp>
      <p:cxnSp>
        <p:nvCxnSpPr>
          <p:cNvPr id="243" name="Shape 243"/>
          <p:cNvCxnSpPr/>
          <p:nvPr/>
        </p:nvCxnSpPr>
        <p:spPr>
          <a:xfrm rot="10800000" flipH="1">
            <a:off x="1747325" y="1671650"/>
            <a:ext cx="3607800" cy="2088600"/>
          </a:xfrm>
          <a:prstGeom prst="straightConnector1">
            <a:avLst/>
          </a:prstGeom>
          <a:noFill/>
          <a:ln w="9525" cap="flat" cmpd="sng">
            <a:solidFill>
              <a:srgbClr val="FF0000"/>
            </a:solidFill>
            <a:prstDash val="solid"/>
            <a:round/>
            <a:headEnd type="none" w="med" len="med"/>
            <a:tailEnd type="none" w="med" len="med"/>
          </a:ln>
        </p:spPr>
      </p:cxnSp>
      <p:cxnSp>
        <p:nvCxnSpPr>
          <p:cNvPr id="244" name="Shape 244"/>
          <p:cNvCxnSpPr/>
          <p:nvPr/>
        </p:nvCxnSpPr>
        <p:spPr>
          <a:xfrm>
            <a:off x="2773050" y="1220575"/>
            <a:ext cx="2615100" cy="2855400"/>
          </a:xfrm>
          <a:prstGeom prst="straightConnector1">
            <a:avLst/>
          </a:prstGeom>
          <a:noFill/>
          <a:ln w="9525" cap="flat" cmpd="sng">
            <a:solidFill>
              <a:srgbClr val="FF0000"/>
            </a:solidFill>
            <a:prstDash val="solid"/>
            <a:round/>
            <a:headEnd type="none" w="med" len="med"/>
            <a:tailEnd type="none" w="med" len="med"/>
          </a:ln>
        </p:spPr>
      </p:cxnSp>
      <p:cxnSp>
        <p:nvCxnSpPr>
          <p:cNvPr id="245" name="Shape 245"/>
          <p:cNvCxnSpPr/>
          <p:nvPr/>
        </p:nvCxnSpPr>
        <p:spPr>
          <a:xfrm rot="10800000" flipH="1">
            <a:off x="1916725" y="1201700"/>
            <a:ext cx="3497700" cy="158100"/>
          </a:xfrm>
          <a:prstGeom prst="straightConnector1">
            <a:avLst/>
          </a:prstGeom>
          <a:noFill/>
          <a:ln w="9525" cap="flat" cmpd="sng">
            <a:solidFill>
              <a:srgbClr val="FF0000"/>
            </a:solidFill>
            <a:prstDash val="solid"/>
            <a:round/>
            <a:headEnd type="none" w="med" len="med"/>
            <a:tailEnd type="none" w="med" len="med"/>
          </a:ln>
        </p:spPr>
      </p:cxnSp>
      <p:cxnSp>
        <p:nvCxnSpPr>
          <p:cNvPr id="246" name="Shape 246"/>
          <p:cNvCxnSpPr/>
          <p:nvPr/>
        </p:nvCxnSpPr>
        <p:spPr>
          <a:xfrm rot="10800000" flipH="1">
            <a:off x="2742475" y="1018475"/>
            <a:ext cx="2627400" cy="172200"/>
          </a:xfrm>
          <a:prstGeom prst="straightConnector1">
            <a:avLst/>
          </a:prstGeom>
          <a:noFill/>
          <a:ln w="9525" cap="flat" cmpd="sng">
            <a:solidFill>
              <a:srgbClr val="FF0000"/>
            </a:solidFill>
            <a:prstDash val="solid"/>
            <a:round/>
            <a:headEnd type="none" w="med" len="med"/>
            <a:tailEnd type="none" w="med" len="med"/>
          </a:ln>
        </p:spPr>
      </p:cxnSp>
      <p:cxnSp>
        <p:nvCxnSpPr>
          <p:cNvPr id="247" name="Shape 247"/>
          <p:cNvCxnSpPr/>
          <p:nvPr/>
        </p:nvCxnSpPr>
        <p:spPr>
          <a:xfrm>
            <a:off x="2772300" y="1200625"/>
            <a:ext cx="2616600" cy="0"/>
          </a:xfrm>
          <a:prstGeom prst="straightConnector1">
            <a:avLst/>
          </a:prstGeom>
          <a:noFill/>
          <a:ln w="9525" cap="flat" cmpd="sng">
            <a:solidFill>
              <a:srgbClr val="FF0000"/>
            </a:solidFill>
            <a:prstDash val="solid"/>
            <a:round/>
            <a:headEnd type="none" w="med" len="med"/>
            <a:tailEnd type="none" w="med" len="med"/>
          </a:ln>
        </p:spPr>
      </p:cxnSp>
      <p:cxnSp>
        <p:nvCxnSpPr>
          <p:cNvPr id="248" name="Shape 248"/>
          <p:cNvCxnSpPr/>
          <p:nvPr/>
        </p:nvCxnSpPr>
        <p:spPr>
          <a:xfrm>
            <a:off x="2782250" y="1200625"/>
            <a:ext cx="2636400" cy="149100"/>
          </a:xfrm>
          <a:prstGeom prst="straightConnector1">
            <a:avLst/>
          </a:prstGeom>
          <a:noFill/>
          <a:ln w="9525" cap="flat" cmpd="sng">
            <a:solidFill>
              <a:srgbClr val="FF0000"/>
            </a:solidFill>
            <a:prstDash val="solid"/>
            <a:round/>
            <a:headEnd type="none" w="med" len="med"/>
            <a:tailEnd type="none" w="med" len="med"/>
          </a:ln>
        </p:spPr>
      </p:cxnSp>
      <p:cxnSp>
        <p:nvCxnSpPr>
          <p:cNvPr id="249" name="Shape 249"/>
          <p:cNvCxnSpPr/>
          <p:nvPr/>
        </p:nvCxnSpPr>
        <p:spPr>
          <a:xfrm>
            <a:off x="1220300" y="1688125"/>
            <a:ext cx="4188300" cy="716400"/>
          </a:xfrm>
          <a:prstGeom prst="straightConnector1">
            <a:avLst/>
          </a:prstGeom>
          <a:noFill/>
          <a:ln w="9525" cap="flat" cmpd="sng">
            <a:solidFill>
              <a:srgbClr val="FF0000"/>
            </a:solidFill>
            <a:prstDash val="solid"/>
            <a:round/>
            <a:headEnd type="none" w="med" len="med"/>
            <a:tailEnd type="none" w="med" len="med"/>
          </a:ln>
        </p:spPr>
      </p:cxnSp>
      <p:cxnSp>
        <p:nvCxnSpPr>
          <p:cNvPr id="250" name="Shape 250"/>
          <p:cNvCxnSpPr/>
          <p:nvPr/>
        </p:nvCxnSpPr>
        <p:spPr>
          <a:xfrm>
            <a:off x="1220300" y="1698075"/>
            <a:ext cx="4188300" cy="1621500"/>
          </a:xfrm>
          <a:prstGeom prst="straightConnector1">
            <a:avLst/>
          </a:prstGeom>
          <a:noFill/>
          <a:ln w="9525" cap="flat" cmpd="sng">
            <a:solidFill>
              <a:srgbClr val="FF0000"/>
            </a:solidFill>
            <a:prstDash val="solid"/>
            <a:round/>
            <a:headEnd type="none" w="med" len="med"/>
            <a:tailEnd type="none" w="med" len="med"/>
          </a:ln>
        </p:spPr>
      </p:cxnSp>
      <p:cxnSp>
        <p:nvCxnSpPr>
          <p:cNvPr id="251" name="Shape 251"/>
          <p:cNvCxnSpPr/>
          <p:nvPr/>
        </p:nvCxnSpPr>
        <p:spPr>
          <a:xfrm>
            <a:off x="1274400" y="2390125"/>
            <a:ext cx="4110900" cy="165600"/>
          </a:xfrm>
          <a:prstGeom prst="straightConnector1">
            <a:avLst/>
          </a:prstGeom>
          <a:noFill/>
          <a:ln w="9525" cap="flat" cmpd="sng">
            <a:solidFill>
              <a:srgbClr val="FF0000"/>
            </a:solidFill>
            <a:prstDash val="solid"/>
            <a:round/>
            <a:headEnd type="none" w="med" len="med"/>
            <a:tailEnd type="none" w="med" len="med"/>
          </a:ln>
        </p:spPr>
      </p:cxnSp>
      <p:cxnSp>
        <p:nvCxnSpPr>
          <p:cNvPr id="252" name="Shape 252"/>
          <p:cNvCxnSpPr/>
          <p:nvPr/>
        </p:nvCxnSpPr>
        <p:spPr>
          <a:xfrm>
            <a:off x="1274400" y="2399875"/>
            <a:ext cx="4130400" cy="1061700"/>
          </a:xfrm>
          <a:prstGeom prst="straightConnector1">
            <a:avLst/>
          </a:prstGeom>
          <a:noFill/>
          <a:ln w="9525" cap="flat" cmpd="sng">
            <a:solidFill>
              <a:srgbClr val="FF0000"/>
            </a:solidFill>
            <a:prstDash val="solid"/>
            <a:round/>
            <a:headEnd type="none" w="med" len="med"/>
            <a:tailEnd type="none" w="med" len="med"/>
          </a:ln>
        </p:spPr>
      </p:cxnSp>
      <p:cxnSp>
        <p:nvCxnSpPr>
          <p:cNvPr id="253" name="Shape 253"/>
          <p:cNvCxnSpPr/>
          <p:nvPr/>
        </p:nvCxnSpPr>
        <p:spPr>
          <a:xfrm>
            <a:off x="2248550" y="2584950"/>
            <a:ext cx="3175800" cy="4773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latin typeface="EB Garamond"/>
                <a:ea typeface="EB Garamond"/>
                <a:cs typeface="EB Garamond"/>
                <a:sym typeface="EB Garamond"/>
              </a:rPr>
              <a:t>Introduction</a:t>
            </a:r>
            <a:endParaRPr>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aphicFrame>
        <p:nvGraphicFramePr>
          <p:cNvPr id="258" name="Shape 258"/>
          <p:cNvGraphicFramePr/>
          <p:nvPr>
            <p:extLst>
              <p:ext uri="{D42A27DB-BD31-4B8C-83A1-F6EECF244321}">
                <p14:modId xmlns:p14="http://schemas.microsoft.com/office/powerpoint/2010/main" val="3290586141"/>
              </p:ext>
            </p:extLst>
          </p:nvPr>
        </p:nvGraphicFramePr>
        <p:xfrm>
          <a:off x="779318" y="-68190"/>
          <a:ext cx="7731532" cy="5851800"/>
        </p:xfrm>
        <a:graphic>
          <a:graphicData uri="http://schemas.openxmlformats.org/drawingml/2006/table">
            <a:tbl>
              <a:tblPr>
                <a:noFill/>
                <a:tableStyleId>{F687B796-B912-4658-BEFD-582CDCBC5F0E}</a:tableStyleId>
              </a:tblPr>
              <a:tblGrid>
                <a:gridCol w="2479732">
                  <a:extLst>
                    <a:ext uri="{9D8B030D-6E8A-4147-A177-3AD203B41FA5}">
                      <a16:colId xmlns:a16="http://schemas.microsoft.com/office/drawing/2014/main" val="20000"/>
                    </a:ext>
                  </a:extLst>
                </a:gridCol>
                <a:gridCol w="2625900">
                  <a:extLst>
                    <a:ext uri="{9D8B030D-6E8A-4147-A177-3AD203B41FA5}">
                      <a16:colId xmlns:a16="http://schemas.microsoft.com/office/drawing/2014/main" val="20001"/>
                    </a:ext>
                  </a:extLst>
                </a:gridCol>
                <a:gridCol w="2625900">
                  <a:extLst>
                    <a:ext uri="{9D8B030D-6E8A-4147-A177-3AD203B41FA5}">
                      <a16:colId xmlns:a16="http://schemas.microsoft.com/office/drawing/2014/main" val="20002"/>
                    </a:ext>
                  </a:extLst>
                </a:gridCol>
              </a:tblGrid>
              <a:tr h="297550">
                <a:tc>
                  <a:txBody>
                    <a:bodyPr/>
                    <a:lstStyle/>
                    <a:p>
                      <a:pPr marL="0" lvl="0" indent="0" rtl="0">
                        <a:lnSpc>
                          <a:spcPct val="100000"/>
                        </a:lnSpc>
                        <a:spcBef>
                          <a:spcPts val="0"/>
                        </a:spcBef>
                        <a:spcAft>
                          <a:spcPts val="0"/>
                        </a:spcAft>
                        <a:buNone/>
                      </a:pPr>
                      <a:r>
                        <a:rPr lang="en" sz="1000" b="1"/>
                        <a:t>New category</a:t>
                      </a:r>
                      <a:endParaRPr sz="1000" b="1"/>
                    </a:p>
                  </a:txBody>
                  <a:tcPr marL="91425" marR="91425" marT="91425" marB="91425"/>
                </a:tc>
                <a:tc>
                  <a:txBody>
                    <a:bodyPr/>
                    <a:lstStyle/>
                    <a:p>
                      <a:pPr marL="0" lvl="0" indent="0" rtl="0">
                        <a:lnSpc>
                          <a:spcPct val="100000"/>
                        </a:lnSpc>
                        <a:spcBef>
                          <a:spcPts val="0"/>
                        </a:spcBef>
                        <a:spcAft>
                          <a:spcPts val="0"/>
                        </a:spcAft>
                        <a:buNone/>
                      </a:pPr>
                      <a:r>
                        <a:rPr lang="en" sz="1000" b="1"/>
                        <a:t>CEX category</a:t>
                      </a:r>
                      <a:endParaRPr sz="1000" b="1"/>
                    </a:p>
                  </a:txBody>
                  <a:tcPr marL="91425" marR="91425" marT="91425" marB="91425"/>
                </a:tc>
                <a:tc>
                  <a:txBody>
                    <a:bodyPr/>
                    <a:lstStyle/>
                    <a:p>
                      <a:pPr marL="0" lvl="0" indent="0" rtl="0">
                        <a:lnSpc>
                          <a:spcPct val="100000"/>
                        </a:lnSpc>
                        <a:spcBef>
                          <a:spcPts val="0"/>
                        </a:spcBef>
                        <a:spcAft>
                          <a:spcPts val="0"/>
                        </a:spcAft>
                        <a:buNone/>
                      </a:pPr>
                      <a:r>
                        <a:rPr lang="en" sz="1000" b="1"/>
                        <a:t>EXIOBASE category</a:t>
                      </a:r>
                      <a:endParaRPr sz="1000" b="1"/>
                    </a:p>
                  </a:txBody>
                  <a:tcPr marL="91425" marR="91425" marT="91425" marB="91425"/>
                </a:tc>
                <a:extLst>
                  <a:ext uri="{0D108BD9-81ED-4DB2-BD59-A6C34878D82A}">
                    <a16:rowId xmlns:a16="http://schemas.microsoft.com/office/drawing/2014/main" val="10000"/>
                  </a:ext>
                </a:extLst>
              </a:tr>
              <a:tr h="738525">
                <a:tc>
                  <a:txBody>
                    <a:bodyPr/>
                    <a:lstStyle/>
                    <a:p>
                      <a:pPr marL="0" lvl="0" indent="0" rtl="0">
                        <a:lnSpc>
                          <a:spcPct val="100000"/>
                        </a:lnSpc>
                        <a:spcBef>
                          <a:spcPts val="0"/>
                        </a:spcBef>
                        <a:spcAft>
                          <a:spcPts val="0"/>
                        </a:spcAft>
                        <a:buNone/>
                      </a:pPr>
                      <a:r>
                        <a:rPr lang="en" sz="1000" dirty="0"/>
                        <a:t>Cultivation of general cereal (</a:t>
                      </a:r>
                      <a:r>
                        <a:rPr lang="es-ES" sz="1000" dirty="0"/>
                        <a:t>cereal)</a:t>
                      </a:r>
                      <a:endParaRPr sz="1000" dirty="0"/>
                    </a:p>
                  </a:txBody>
                  <a:tcPr marL="91425" marR="91425" marT="91425" marB="91425"/>
                </a:tc>
                <a:tc>
                  <a:txBody>
                    <a:bodyPr/>
                    <a:lstStyle/>
                    <a:p>
                      <a:pPr marL="0" lvl="0" indent="0" rtl="0">
                        <a:lnSpc>
                          <a:spcPct val="100000"/>
                        </a:lnSpc>
                        <a:spcBef>
                          <a:spcPts val="0"/>
                        </a:spcBef>
                        <a:spcAft>
                          <a:spcPts val="0"/>
                        </a:spcAft>
                        <a:buNone/>
                      </a:pPr>
                      <a:r>
                        <a:rPr lang="en" sz="1000"/>
                        <a:t>Cereals and cereal products</a:t>
                      </a:r>
                      <a:endParaRPr sz="1000"/>
                    </a:p>
                    <a:p>
                      <a:pPr marL="0" lvl="0" indent="0" rtl="0">
                        <a:lnSpc>
                          <a:spcPct val="100000"/>
                        </a:lnSpc>
                        <a:spcBef>
                          <a:spcPts val="0"/>
                        </a:spcBef>
                        <a:spcAft>
                          <a:spcPts val="0"/>
                        </a:spcAft>
                        <a:buNone/>
                      </a:pPr>
                      <a:r>
                        <a:rPr lang="en" sz="1000">
                          <a:solidFill>
                            <a:srgbClr val="FF0000"/>
                          </a:solidFill>
                        </a:rPr>
                        <a:t>Bakery products</a:t>
                      </a:r>
                      <a:endParaRPr sz="1000">
                        <a:solidFill>
                          <a:srgbClr val="FF0000"/>
                        </a:solidFill>
                      </a:endParaRPr>
                    </a:p>
                  </a:txBody>
                  <a:tcPr marL="91425" marR="91425" marT="91425" marB="91425"/>
                </a:tc>
                <a:tc>
                  <a:txBody>
                    <a:bodyPr/>
                    <a:lstStyle/>
                    <a:p>
                      <a:pPr marL="0" lvl="0" indent="0" rtl="0">
                        <a:lnSpc>
                          <a:spcPct val="100000"/>
                        </a:lnSpc>
                        <a:spcBef>
                          <a:spcPts val="0"/>
                        </a:spcBef>
                        <a:spcAft>
                          <a:spcPts val="0"/>
                        </a:spcAft>
                        <a:buNone/>
                      </a:pPr>
                      <a:r>
                        <a:rPr lang="en" sz="1000" dirty="0"/>
                        <a:t>Cultivation of paddy rice</a:t>
                      </a:r>
                      <a:endParaRPr sz="1000" dirty="0"/>
                    </a:p>
                    <a:p>
                      <a:pPr marL="0" lvl="0" indent="0" rtl="0">
                        <a:spcBef>
                          <a:spcPts val="0"/>
                        </a:spcBef>
                        <a:spcAft>
                          <a:spcPts val="0"/>
                        </a:spcAft>
                        <a:buClr>
                          <a:schemeClr val="dk1"/>
                        </a:buClr>
                        <a:buSzPts val="1100"/>
                        <a:buFont typeface="Arial"/>
                        <a:buNone/>
                      </a:pPr>
                      <a:r>
                        <a:rPr lang="en" sz="1000" dirty="0">
                          <a:solidFill>
                            <a:schemeClr val="dk1"/>
                          </a:solidFill>
                        </a:rPr>
                        <a:t>Cultivation of wheat</a:t>
                      </a:r>
                      <a:endParaRPr sz="1000" dirty="0"/>
                    </a:p>
                    <a:p>
                      <a:pPr marL="0" lvl="0" indent="0" rtl="0">
                        <a:lnSpc>
                          <a:spcPct val="100000"/>
                        </a:lnSpc>
                        <a:spcBef>
                          <a:spcPts val="0"/>
                        </a:spcBef>
                        <a:spcAft>
                          <a:spcPts val="0"/>
                        </a:spcAft>
                        <a:buNone/>
                      </a:pPr>
                      <a:r>
                        <a:rPr lang="en" sz="1000" dirty="0">
                          <a:solidFill>
                            <a:schemeClr val="dk1"/>
                          </a:solidFill>
                        </a:rPr>
                        <a:t>Cultivation of cereal grains nec</a:t>
                      </a:r>
                      <a:endParaRPr sz="1000" dirty="0">
                        <a:solidFill>
                          <a:schemeClr val="dk1"/>
                        </a:solidFill>
                      </a:endParaRPr>
                    </a:p>
                    <a:p>
                      <a:pPr marL="0" lvl="0" indent="0" rtl="0">
                        <a:lnSpc>
                          <a:spcPct val="100000"/>
                        </a:lnSpc>
                        <a:spcBef>
                          <a:spcPts val="0"/>
                        </a:spcBef>
                        <a:spcAft>
                          <a:spcPts val="0"/>
                        </a:spcAft>
                        <a:buNone/>
                      </a:pPr>
                      <a:r>
                        <a:rPr lang="en" sz="1000" dirty="0">
                          <a:solidFill>
                            <a:schemeClr val="dk1"/>
                          </a:solidFill>
                        </a:rPr>
                        <a:t>Processed rice</a:t>
                      </a:r>
                      <a:endParaRPr sz="1000" dirty="0"/>
                    </a:p>
                  </a:txBody>
                  <a:tcPr marL="91425" marR="91425" marT="91425" marB="91425"/>
                </a:tc>
                <a:extLst>
                  <a:ext uri="{0D108BD9-81ED-4DB2-BD59-A6C34878D82A}">
                    <a16:rowId xmlns:a16="http://schemas.microsoft.com/office/drawing/2014/main" val="10001"/>
                  </a:ext>
                </a:extLst>
              </a:tr>
              <a:tr h="413500">
                <a:tc>
                  <a:txBody>
                    <a:bodyPr/>
                    <a:lstStyle/>
                    <a:p>
                      <a:pPr marL="0" lvl="0" indent="0" rtl="0">
                        <a:lnSpc>
                          <a:spcPct val="100000"/>
                        </a:lnSpc>
                        <a:spcBef>
                          <a:spcPts val="0"/>
                        </a:spcBef>
                        <a:spcAft>
                          <a:spcPts val="0"/>
                        </a:spcAft>
                        <a:buNone/>
                      </a:pPr>
                      <a:r>
                        <a:rPr lang="en" sz="1000" dirty="0"/>
                        <a:t>Cattle farming and processing (</a:t>
                      </a:r>
                      <a:r>
                        <a:rPr lang="es-ES" sz="1000" dirty="0" err="1"/>
                        <a:t>beef</a:t>
                      </a:r>
                      <a:r>
                        <a:rPr lang="es-ES" sz="1000" dirty="0"/>
                        <a:t>)</a:t>
                      </a:r>
                      <a:endParaRPr sz="1000" dirty="0"/>
                    </a:p>
                  </a:txBody>
                  <a:tcPr marL="91425" marR="91425" marT="91425" marB="91425"/>
                </a:tc>
                <a:tc>
                  <a:txBody>
                    <a:bodyPr/>
                    <a:lstStyle/>
                    <a:p>
                      <a:pPr marL="0" lvl="0" indent="0" rtl="0">
                        <a:lnSpc>
                          <a:spcPct val="100000"/>
                        </a:lnSpc>
                        <a:spcBef>
                          <a:spcPts val="0"/>
                        </a:spcBef>
                        <a:spcAft>
                          <a:spcPts val="0"/>
                        </a:spcAft>
                        <a:buClr>
                          <a:schemeClr val="dk1"/>
                        </a:buClr>
                        <a:buSzPts val="1100"/>
                        <a:buFont typeface="Arial"/>
                        <a:buNone/>
                      </a:pPr>
                      <a:r>
                        <a:rPr lang="en" sz="1000"/>
                        <a:t>Beef </a:t>
                      </a:r>
                      <a:endParaRPr sz="1000"/>
                    </a:p>
                  </a:txBody>
                  <a:tcPr marL="91425" marR="91425" marT="91425" marB="91425"/>
                </a:tc>
                <a:tc>
                  <a:txBody>
                    <a:bodyPr/>
                    <a:lstStyle/>
                    <a:p>
                      <a:pPr marL="0" lvl="0" indent="0" rtl="0">
                        <a:lnSpc>
                          <a:spcPct val="100000"/>
                        </a:lnSpc>
                        <a:spcBef>
                          <a:spcPts val="0"/>
                        </a:spcBef>
                        <a:spcAft>
                          <a:spcPts val="0"/>
                        </a:spcAft>
                        <a:buNone/>
                      </a:pPr>
                      <a:r>
                        <a:rPr lang="en" sz="1000"/>
                        <a:t>Cattle farming</a:t>
                      </a:r>
                      <a:endParaRPr sz="1000"/>
                    </a:p>
                    <a:p>
                      <a:pPr marL="0" lvl="0" indent="0" rtl="0">
                        <a:lnSpc>
                          <a:spcPct val="100000"/>
                        </a:lnSpc>
                        <a:spcBef>
                          <a:spcPts val="0"/>
                        </a:spcBef>
                        <a:spcAft>
                          <a:spcPts val="0"/>
                        </a:spcAft>
                        <a:buNone/>
                      </a:pPr>
                      <a:r>
                        <a:rPr lang="en" sz="1000">
                          <a:solidFill>
                            <a:schemeClr val="dk1"/>
                          </a:solidFill>
                        </a:rPr>
                        <a:t>Processing of meat cattle</a:t>
                      </a:r>
                      <a:endParaRPr sz="1000"/>
                    </a:p>
                  </a:txBody>
                  <a:tcPr marL="91425" marR="91425" marT="91425" marB="91425"/>
                </a:tc>
                <a:extLst>
                  <a:ext uri="{0D108BD9-81ED-4DB2-BD59-A6C34878D82A}">
                    <a16:rowId xmlns:a16="http://schemas.microsoft.com/office/drawing/2014/main" val="10002"/>
                  </a:ext>
                </a:extLst>
              </a:tr>
              <a:tr h="432800">
                <a:tc>
                  <a:txBody>
                    <a:bodyPr/>
                    <a:lstStyle/>
                    <a:p>
                      <a:pPr marL="0" lvl="0" indent="0" rtl="0">
                        <a:lnSpc>
                          <a:spcPct val="100000"/>
                        </a:lnSpc>
                        <a:spcBef>
                          <a:spcPts val="0"/>
                        </a:spcBef>
                        <a:spcAft>
                          <a:spcPts val="0"/>
                        </a:spcAft>
                        <a:buNone/>
                      </a:pPr>
                      <a:r>
                        <a:rPr lang="en" sz="1000" dirty="0"/>
                        <a:t>Pig farming and processing (</a:t>
                      </a:r>
                      <a:r>
                        <a:rPr lang="es-ES" sz="1000" dirty="0" err="1"/>
                        <a:t>pork</a:t>
                      </a:r>
                      <a:r>
                        <a:rPr lang="es-ES" sz="1000" dirty="0"/>
                        <a:t>)</a:t>
                      </a:r>
                      <a:endParaRPr sz="1000" dirty="0"/>
                    </a:p>
                  </a:txBody>
                  <a:tcPr marL="91425" marR="91425" marT="91425" marB="91425"/>
                </a:tc>
                <a:tc>
                  <a:txBody>
                    <a:bodyPr/>
                    <a:lstStyle/>
                    <a:p>
                      <a:pPr marL="0" lvl="0" indent="0" rtl="0">
                        <a:lnSpc>
                          <a:spcPct val="100000"/>
                        </a:lnSpc>
                        <a:spcBef>
                          <a:spcPts val="0"/>
                        </a:spcBef>
                        <a:spcAft>
                          <a:spcPts val="0"/>
                        </a:spcAft>
                        <a:buNone/>
                      </a:pPr>
                      <a:r>
                        <a:rPr lang="en" sz="1000"/>
                        <a:t>Pork</a:t>
                      </a:r>
                      <a:endParaRPr sz="1000"/>
                    </a:p>
                  </a:txBody>
                  <a:tcPr marL="91425" marR="91425" marT="91425" marB="91425"/>
                </a:tc>
                <a:tc>
                  <a:txBody>
                    <a:bodyPr/>
                    <a:lstStyle/>
                    <a:p>
                      <a:pPr marL="0" lvl="0" indent="0" rtl="0">
                        <a:lnSpc>
                          <a:spcPct val="100000"/>
                        </a:lnSpc>
                        <a:spcBef>
                          <a:spcPts val="0"/>
                        </a:spcBef>
                        <a:spcAft>
                          <a:spcPts val="0"/>
                        </a:spcAft>
                        <a:buClr>
                          <a:schemeClr val="dk1"/>
                        </a:buClr>
                        <a:buSzPts val="1100"/>
                        <a:buFont typeface="Arial"/>
                        <a:buNone/>
                      </a:pPr>
                      <a:r>
                        <a:rPr lang="en" sz="1000">
                          <a:solidFill>
                            <a:schemeClr val="dk1"/>
                          </a:solidFill>
                        </a:rPr>
                        <a:t>Pigs farming</a:t>
                      </a:r>
                      <a:endParaRPr sz="1000">
                        <a:solidFill>
                          <a:schemeClr val="dk1"/>
                        </a:solidFill>
                      </a:endParaRPr>
                    </a:p>
                    <a:p>
                      <a:pPr marL="0" lvl="0" indent="0" rtl="0">
                        <a:lnSpc>
                          <a:spcPct val="100000"/>
                        </a:lnSpc>
                        <a:spcBef>
                          <a:spcPts val="0"/>
                        </a:spcBef>
                        <a:spcAft>
                          <a:spcPts val="0"/>
                        </a:spcAft>
                        <a:buClr>
                          <a:schemeClr val="dk1"/>
                        </a:buClr>
                        <a:buSzPts val="1100"/>
                        <a:buFont typeface="Arial"/>
                        <a:buNone/>
                      </a:pPr>
                      <a:r>
                        <a:rPr lang="en" sz="1000">
                          <a:solidFill>
                            <a:schemeClr val="dk1"/>
                          </a:solidFill>
                        </a:rPr>
                        <a:t>Processing of meat pigs</a:t>
                      </a:r>
                      <a:endParaRPr sz="1000">
                        <a:solidFill>
                          <a:schemeClr val="dk1"/>
                        </a:solidFill>
                      </a:endParaRPr>
                    </a:p>
                  </a:txBody>
                  <a:tcPr marL="91425" marR="91425" marT="91425" marB="91425"/>
                </a:tc>
                <a:extLst>
                  <a:ext uri="{0D108BD9-81ED-4DB2-BD59-A6C34878D82A}">
                    <a16:rowId xmlns:a16="http://schemas.microsoft.com/office/drawing/2014/main" val="10003"/>
                  </a:ext>
                </a:extLst>
              </a:tr>
              <a:tr h="432800">
                <a:tc>
                  <a:txBody>
                    <a:bodyPr/>
                    <a:lstStyle/>
                    <a:p>
                      <a:pPr marL="0" lvl="0" indent="0" rtl="0">
                        <a:lnSpc>
                          <a:spcPct val="100000"/>
                        </a:lnSpc>
                        <a:spcBef>
                          <a:spcPts val="0"/>
                        </a:spcBef>
                        <a:spcAft>
                          <a:spcPts val="0"/>
                        </a:spcAft>
                        <a:buNone/>
                      </a:pPr>
                      <a:r>
                        <a:rPr lang="en" sz="1000" dirty="0"/>
                        <a:t>Poultry farming and processing (</a:t>
                      </a:r>
                      <a:r>
                        <a:rPr lang="es-ES" sz="1000" dirty="0" err="1"/>
                        <a:t>poultry</a:t>
                      </a:r>
                      <a:r>
                        <a:rPr lang="es-ES" sz="1000" dirty="0"/>
                        <a:t>)</a:t>
                      </a:r>
                      <a:endParaRPr sz="1000" dirty="0"/>
                    </a:p>
                  </a:txBody>
                  <a:tcPr marL="91425" marR="91425" marT="91425" marB="91425"/>
                </a:tc>
                <a:tc>
                  <a:txBody>
                    <a:bodyPr/>
                    <a:lstStyle/>
                    <a:p>
                      <a:pPr marL="0" lvl="0" indent="0" rtl="0">
                        <a:lnSpc>
                          <a:spcPct val="100000"/>
                        </a:lnSpc>
                        <a:spcBef>
                          <a:spcPts val="0"/>
                        </a:spcBef>
                        <a:spcAft>
                          <a:spcPts val="0"/>
                        </a:spcAft>
                        <a:buNone/>
                      </a:pPr>
                      <a:r>
                        <a:rPr lang="en" sz="1000"/>
                        <a:t>Poultry</a:t>
                      </a:r>
                      <a:endParaRPr sz="1000"/>
                    </a:p>
                    <a:p>
                      <a:pPr marL="0" lvl="0" indent="0" rtl="0">
                        <a:lnSpc>
                          <a:spcPct val="100000"/>
                        </a:lnSpc>
                        <a:spcBef>
                          <a:spcPts val="0"/>
                        </a:spcBef>
                        <a:spcAft>
                          <a:spcPts val="0"/>
                        </a:spcAft>
                        <a:buNone/>
                      </a:pPr>
                      <a:r>
                        <a:rPr lang="en" sz="1000"/>
                        <a:t>Eggs</a:t>
                      </a:r>
                      <a:endParaRPr sz="1000"/>
                    </a:p>
                  </a:txBody>
                  <a:tcPr marL="91425" marR="91425" marT="91425" marB="91425"/>
                </a:tc>
                <a:tc>
                  <a:txBody>
                    <a:bodyPr/>
                    <a:lstStyle/>
                    <a:p>
                      <a:pPr marL="0" lvl="0" indent="0" rtl="0">
                        <a:lnSpc>
                          <a:spcPct val="100000"/>
                        </a:lnSpc>
                        <a:spcBef>
                          <a:spcPts val="0"/>
                        </a:spcBef>
                        <a:spcAft>
                          <a:spcPts val="0"/>
                        </a:spcAft>
                        <a:buClr>
                          <a:schemeClr val="dk1"/>
                        </a:buClr>
                        <a:buSzPts val="1100"/>
                        <a:buFont typeface="Arial"/>
                        <a:buNone/>
                      </a:pPr>
                      <a:r>
                        <a:rPr lang="en" sz="1000">
                          <a:solidFill>
                            <a:schemeClr val="dk1"/>
                          </a:solidFill>
                        </a:rPr>
                        <a:t>Poultry farming</a:t>
                      </a:r>
                      <a:endParaRPr sz="1000">
                        <a:solidFill>
                          <a:schemeClr val="dk1"/>
                        </a:solidFill>
                      </a:endParaRPr>
                    </a:p>
                    <a:p>
                      <a:pPr marL="0" lvl="0" indent="0" rtl="0">
                        <a:lnSpc>
                          <a:spcPct val="100000"/>
                        </a:lnSpc>
                        <a:spcBef>
                          <a:spcPts val="0"/>
                        </a:spcBef>
                        <a:spcAft>
                          <a:spcPts val="0"/>
                        </a:spcAft>
                        <a:buClr>
                          <a:schemeClr val="dk1"/>
                        </a:buClr>
                        <a:buSzPts val="1100"/>
                        <a:buFont typeface="Arial"/>
                        <a:buNone/>
                      </a:pPr>
                      <a:r>
                        <a:rPr lang="en" sz="1000">
                          <a:solidFill>
                            <a:schemeClr val="dk1"/>
                          </a:solidFill>
                        </a:rPr>
                        <a:t>Processing of meat poultry</a:t>
                      </a:r>
                      <a:endParaRPr sz="1000">
                        <a:solidFill>
                          <a:schemeClr val="dk1"/>
                        </a:solidFill>
                      </a:endParaRPr>
                    </a:p>
                  </a:txBody>
                  <a:tcPr marL="91425" marR="91425" marT="91425" marB="91425"/>
                </a:tc>
                <a:extLst>
                  <a:ext uri="{0D108BD9-81ED-4DB2-BD59-A6C34878D82A}">
                    <a16:rowId xmlns:a16="http://schemas.microsoft.com/office/drawing/2014/main" val="10004"/>
                  </a:ext>
                </a:extLst>
              </a:tr>
              <a:tr h="433725">
                <a:tc>
                  <a:txBody>
                    <a:bodyPr/>
                    <a:lstStyle/>
                    <a:p>
                      <a:pPr marL="0" lvl="0" indent="0" rtl="0">
                        <a:lnSpc>
                          <a:spcPct val="100000"/>
                        </a:lnSpc>
                        <a:spcBef>
                          <a:spcPts val="0"/>
                        </a:spcBef>
                        <a:spcAft>
                          <a:spcPts val="0"/>
                        </a:spcAft>
                        <a:buNone/>
                      </a:pPr>
                      <a:r>
                        <a:rPr lang="en" sz="1000" dirty="0"/>
                        <a:t>Other meat and products (</a:t>
                      </a:r>
                      <a:r>
                        <a:rPr lang="es-ES" sz="1000" dirty="0" err="1"/>
                        <a:t>meat_other</a:t>
                      </a:r>
                      <a:r>
                        <a:rPr lang="es-ES" sz="1000" dirty="0"/>
                        <a:t>)</a:t>
                      </a:r>
                      <a:endParaRPr sz="1000" dirty="0"/>
                    </a:p>
                  </a:txBody>
                  <a:tcPr marL="91425" marR="91425" marT="91425" marB="91425"/>
                </a:tc>
                <a:tc>
                  <a:txBody>
                    <a:bodyPr/>
                    <a:lstStyle/>
                    <a:p>
                      <a:pPr marL="0" lvl="0" indent="0" rtl="0">
                        <a:lnSpc>
                          <a:spcPct val="100000"/>
                        </a:lnSpc>
                        <a:spcBef>
                          <a:spcPts val="0"/>
                        </a:spcBef>
                        <a:spcAft>
                          <a:spcPts val="0"/>
                        </a:spcAft>
                        <a:buNone/>
                      </a:pPr>
                      <a:r>
                        <a:rPr lang="en" sz="1000"/>
                        <a:t>Other meat</a:t>
                      </a:r>
                      <a:endParaRPr sz="1000"/>
                    </a:p>
                  </a:txBody>
                  <a:tcPr marL="91425" marR="91425" marT="91425" marB="91425"/>
                </a:tc>
                <a:tc>
                  <a:txBody>
                    <a:bodyPr/>
                    <a:lstStyle/>
                    <a:p>
                      <a:pPr marL="0" lvl="0" indent="0" rtl="0">
                        <a:lnSpc>
                          <a:spcPct val="100000"/>
                        </a:lnSpc>
                        <a:spcBef>
                          <a:spcPts val="0"/>
                        </a:spcBef>
                        <a:spcAft>
                          <a:spcPts val="0"/>
                        </a:spcAft>
                        <a:buClr>
                          <a:schemeClr val="dk1"/>
                        </a:buClr>
                        <a:buSzPts val="1100"/>
                        <a:buFont typeface="Arial"/>
                        <a:buNone/>
                      </a:pPr>
                      <a:r>
                        <a:rPr lang="en" sz="1000" dirty="0">
                          <a:solidFill>
                            <a:schemeClr val="dk1"/>
                          </a:solidFill>
                        </a:rPr>
                        <a:t>Meat animals nec</a:t>
                      </a:r>
                      <a:endParaRPr sz="1000" dirty="0">
                        <a:solidFill>
                          <a:schemeClr val="dk1"/>
                        </a:solidFill>
                      </a:endParaRPr>
                    </a:p>
                    <a:p>
                      <a:pPr marL="0" lvl="0" indent="0" rtl="0">
                        <a:lnSpc>
                          <a:spcPct val="100000"/>
                        </a:lnSpc>
                        <a:spcBef>
                          <a:spcPts val="0"/>
                        </a:spcBef>
                        <a:spcAft>
                          <a:spcPts val="0"/>
                        </a:spcAft>
                        <a:buClr>
                          <a:schemeClr val="dk1"/>
                        </a:buClr>
                        <a:buSzPts val="1100"/>
                        <a:buFont typeface="Arial"/>
                        <a:buNone/>
                      </a:pPr>
                      <a:r>
                        <a:rPr lang="en" sz="1000" dirty="0">
                          <a:solidFill>
                            <a:schemeClr val="dk1"/>
                          </a:solidFill>
                        </a:rPr>
                        <a:t>Production of meat products nec</a:t>
                      </a:r>
                      <a:endParaRPr sz="1000" dirty="0">
                        <a:solidFill>
                          <a:schemeClr val="dk1"/>
                        </a:solidFill>
                      </a:endParaRPr>
                    </a:p>
                  </a:txBody>
                  <a:tcPr marL="91425" marR="91425" marT="91425" marB="91425"/>
                </a:tc>
                <a:extLst>
                  <a:ext uri="{0D108BD9-81ED-4DB2-BD59-A6C34878D82A}">
                    <a16:rowId xmlns:a16="http://schemas.microsoft.com/office/drawing/2014/main" val="10005"/>
                  </a:ext>
                </a:extLst>
              </a:tr>
              <a:tr h="297550">
                <a:tc>
                  <a:txBody>
                    <a:bodyPr/>
                    <a:lstStyle/>
                    <a:p>
                      <a:pPr marL="0" lvl="0" indent="0" rtl="0">
                        <a:spcBef>
                          <a:spcPts val="0"/>
                        </a:spcBef>
                        <a:spcAft>
                          <a:spcPts val="0"/>
                        </a:spcAft>
                        <a:buClr>
                          <a:schemeClr val="dk1"/>
                        </a:buClr>
                        <a:buSzPts val="1100"/>
                        <a:buFont typeface="Arial"/>
                        <a:buNone/>
                      </a:pPr>
                      <a:r>
                        <a:rPr lang="en" sz="1000" dirty="0">
                          <a:solidFill>
                            <a:schemeClr val="dk1"/>
                          </a:solidFill>
                        </a:rPr>
                        <a:t>Manufacture of fish products (</a:t>
                      </a:r>
                      <a:r>
                        <a:rPr lang="es-ES" sz="1000" dirty="0" err="1">
                          <a:solidFill>
                            <a:schemeClr val="dk1"/>
                          </a:solidFill>
                        </a:rPr>
                        <a:t>fish</a:t>
                      </a:r>
                      <a:r>
                        <a:rPr lang="es-ES" sz="1000" dirty="0">
                          <a:solidFill>
                            <a:schemeClr val="dk1"/>
                          </a:solidFill>
                        </a:rPr>
                        <a:t>)</a:t>
                      </a:r>
                      <a:endParaRPr sz="1000" dirty="0"/>
                    </a:p>
                  </a:txBody>
                  <a:tcPr marL="91425" marR="91425" marT="91425" marB="91425"/>
                </a:tc>
                <a:tc>
                  <a:txBody>
                    <a:bodyPr/>
                    <a:lstStyle/>
                    <a:p>
                      <a:pPr marL="0" lvl="0" indent="0" rtl="0">
                        <a:lnSpc>
                          <a:spcPct val="100000"/>
                        </a:lnSpc>
                        <a:spcBef>
                          <a:spcPts val="0"/>
                        </a:spcBef>
                        <a:spcAft>
                          <a:spcPts val="0"/>
                        </a:spcAft>
                        <a:buNone/>
                      </a:pPr>
                      <a:r>
                        <a:rPr lang="en" sz="1000"/>
                        <a:t>Fish and seafood</a:t>
                      </a:r>
                      <a:endParaRPr sz="100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1000">
                          <a:solidFill>
                            <a:schemeClr val="dk1"/>
                          </a:solidFill>
                        </a:rPr>
                        <a:t>Manufacture of fish products</a:t>
                      </a:r>
                      <a:endParaRPr sz="1000"/>
                    </a:p>
                  </a:txBody>
                  <a:tcPr marL="91425" marR="91425" marT="91425" marB="91425"/>
                </a:tc>
                <a:extLst>
                  <a:ext uri="{0D108BD9-81ED-4DB2-BD59-A6C34878D82A}">
                    <a16:rowId xmlns:a16="http://schemas.microsoft.com/office/drawing/2014/main" val="10006"/>
                  </a:ext>
                </a:extLst>
              </a:tr>
              <a:tr h="420250">
                <a:tc>
                  <a:txBody>
                    <a:bodyPr/>
                    <a:lstStyle/>
                    <a:p>
                      <a:pPr marL="0" lvl="0" indent="0" rtl="0">
                        <a:lnSpc>
                          <a:spcPct val="100000"/>
                        </a:lnSpc>
                        <a:spcBef>
                          <a:spcPts val="0"/>
                        </a:spcBef>
                        <a:spcAft>
                          <a:spcPts val="0"/>
                        </a:spcAft>
                        <a:buNone/>
                      </a:pPr>
                      <a:r>
                        <a:rPr lang="en" sz="1000" dirty="0"/>
                        <a:t>Dairy products (</a:t>
                      </a:r>
                      <a:r>
                        <a:rPr lang="es-ES" sz="1000" dirty="0" err="1"/>
                        <a:t>dairy</a:t>
                      </a:r>
                      <a:r>
                        <a:rPr lang="es-ES" sz="1000" dirty="0"/>
                        <a:t>)</a:t>
                      </a:r>
                      <a:endParaRPr sz="1000" dirty="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1000">
                          <a:solidFill>
                            <a:schemeClr val="dk1"/>
                          </a:solidFill>
                        </a:rPr>
                        <a:t>Fresh milk and cream</a:t>
                      </a:r>
                      <a:endParaRPr sz="1000">
                        <a:solidFill>
                          <a:schemeClr val="dk1"/>
                        </a:solidFill>
                      </a:endParaRPr>
                    </a:p>
                    <a:p>
                      <a:pPr marL="0" lvl="0" indent="0" rtl="0">
                        <a:spcBef>
                          <a:spcPts val="0"/>
                        </a:spcBef>
                        <a:spcAft>
                          <a:spcPts val="0"/>
                        </a:spcAft>
                        <a:buClr>
                          <a:schemeClr val="dk1"/>
                        </a:buClr>
                        <a:buSzPts val="1100"/>
                        <a:buFont typeface="Arial"/>
                        <a:buNone/>
                      </a:pPr>
                      <a:r>
                        <a:rPr lang="en" sz="1000">
                          <a:solidFill>
                            <a:schemeClr val="dk1"/>
                          </a:solidFill>
                        </a:rPr>
                        <a:t>Other dairy products</a:t>
                      </a:r>
                      <a:endParaRPr sz="1000">
                        <a:solidFill>
                          <a:schemeClr val="dk1"/>
                        </a:solidFill>
                      </a:endParaRPr>
                    </a:p>
                  </a:txBody>
                  <a:tcPr marL="91425" marR="91425" marT="91425" marB="91425"/>
                </a:tc>
                <a:tc>
                  <a:txBody>
                    <a:bodyPr/>
                    <a:lstStyle/>
                    <a:p>
                      <a:pPr marL="0" lvl="0" indent="0" rtl="0">
                        <a:spcBef>
                          <a:spcPts val="0"/>
                        </a:spcBef>
                        <a:spcAft>
                          <a:spcPts val="0"/>
                        </a:spcAft>
                        <a:buNone/>
                      </a:pPr>
                      <a:r>
                        <a:rPr lang="en" sz="1000">
                          <a:solidFill>
                            <a:schemeClr val="dk1"/>
                          </a:solidFill>
                        </a:rPr>
                        <a:t>Processing of dairy products</a:t>
                      </a:r>
                      <a:endParaRPr sz="1000">
                        <a:solidFill>
                          <a:schemeClr val="dk1"/>
                        </a:solidFill>
                      </a:endParaRPr>
                    </a:p>
                    <a:p>
                      <a:pPr marL="0" lvl="0" indent="0" rtl="0">
                        <a:spcBef>
                          <a:spcPts val="0"/>
                        </a:spcBef>
                        <a:spcAft>
                          <a:spcPts val="0"/>
                        </a:spcAft>
                        <a:buClr>
                          <a:schemeClr val="dk1"/>
                        </a:buClr>
                        <a:buSzPts val="1100"/>
                        <a:buFont typeface="Arial"/>
                        <a:buNone/>
                      </a:pPr>
                      <a:r>
                        <a:rPr lang="en" sz="1000">
                          <a:solidFill>
                            <a:schemeClr val="dk1"/>
                          </a:solidFill>
                        </a:rPr>
                        <a:t>Raw milk</a:t>
                      </a:r>
                      <a:endParaRPr sz="1000">
                        <a:solidFill>
                          <a:schemeClr val="dk1"/>
                        </a:solidFill>
                      </a:endParaRPr>
                    </a:p>
                  </a:txBody>
                  <a:tcPr marL="91425" marR="91425" marT="91425" marB="91425"/>
                </a:tc>
                <a:extLst>
                  <a:ext uri="{0D108BD9-81ED-4DB2-BD59-A6C34878D82A}">
                    <a16:rowId xmlns:a16="http://schemas.microsoft.com/office/drawing/2014/main" val="10007"/>
                  </a:ext>
                </a:extLst>
              </a:tr>
              <a:tr h="420250">
                <a:tc>
                  <a:txBody>
                    <a:bodyPr/>
                    <a:lstStyle/>
                    <a:p>
                      <a:pPr marL="0" lvl="0" indent="0" rtl="0">
                        <a:lnSpc>
                          <a:spcPct val="100000"/>
                        </a:lnSpc>
                        <a:spcBef>
                          <a:spcPts val="0"/>
                        </a:spcBef>
                        <a:spcAft>
                          <a:spcPts val="0"/>
                        </a:spcAft>
                        <a:buNone/>
                      </a:pPr>
                      <a:r>
                        <a:rPr lang="en" sz="1000" dirty="0"/>
                        <a:t>Fruits and vegetables (</a:t>
                      </a:r>
                      <a:r>
                        <a:rPr lang="es-ES" sz="1000" dirty="0" err="1"/>
                        <a:t>vegs</a:t>
                      </a:r>
                      <a:r>
                        <a:rPr lang="es-ES" sz="1000" dirty="0"/>
                        <a:t>)</a:t>
                      </a:r>
                      <a:endParaRPr sz="1000" dirty="0"/>
                    </a:p>
                  </a:txBody>
                  <a:tcPr marL="91425" marR="91425" marT="91425" marB="91425"/>
                </a:tc>
                <a:tc>
                  <a:txBody>
                    <a:bodyPr/>
                    <a:lstStyle/>
                    <a:p>
                      <a:pPr marL="0" lvl="0" indent="0" rtl="0">
                        <a:spcBef>
                          <a:spcPts val="0"/>
                        </a:spcBef>
                        <a:spcAft>
                          <a:spcPts val="0"/>
                        </a:spcAft>
                        <a:buNone/>
                      </a:pPr>
                      <a:r>
                        <a:rPr lang="en" sz="1000" dirty="0">
                          <a:solidFill>
                            <a:schemeClr val="dk1"/>
                          </a:solidFill>
                        </a:rPr>
                        <a:t>Fresh fruits               Processed fruits</a:t>
                      </a:r>
                      <a:endParaRPr sz="1000" dirty="0">
                        <a:solidFill>
                          <a:schemeClr val="dk1"/>
                        </a:solidFill>
                      </a:endParaRPr>
                    </a:p>
                    <a:p>
                      <a:pPr marL="0" lvl="0" indent="0" rtl="0">
                        <a:spcBef>
                          <a:spcPts val="0"/>
                        </a:spcBef>
                        <a:spcAft>
                          <a:spcPts val="0"/>
                        </a:spcAft>
                        <a:buNone/>
                      </a:pPr>
                      <a:r>
                        <a:rPr lang="en" sz="1000" dirty="0">
                          <a:solidFill>
                            <a:schemeClr val="dk1"/>
                          </a:solidFill>
                        </a:rPr>
                        <a:t>Fresh vegetables      Processed vegetables</a:t>
                      </a:r>
                      <a:endParaRPr sz="1000" dirty="0">
                        <a:solidFill>
                          <a:schemeClr val="dk1"/>
                        </a:solidFill>
                      </a:endParaRPr>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1000">
                          <a:solidFill>
                            <a:schemeClr val="dk1"/>
                          </a:solidFill>
                        </a:rPr>
                        <a:t>Cultivation of vegetables, fruit, nuts</a:t>
                      </a:r>
                      <a:endParaRPr sz="1000">
                        <a:solidFill>
                          <a:schemeClr val="dk1"/>
                        </a:solidFill>
                      </a:endParaRPr>
                    </a:p>
                    <a:p>
                      <a:pPr marL="0" lvl="0" indent="0" rtl="0">
                        <a:lnSpc>
                          <a:spcPct val="100000"/>
                        </a:lnSpc>
                        <a:spcBef>
                          <a:spcPts val="0"/>
                        </a:spcBef>
                        <a:spcAft>
                          <a:spcPts val="0"/>
                        </a:spcAft>
                        <a:buNone/>
                      </a:pPr>
                      <a:endParaRPr sz="1000"/>
                    </a:p>
                  </a:txBody>
                  <a:tcPr marL="91425" marR="91425" marT="91425" marB="91425"/>
                </a:tc>
                <a:extLst>
                  <a:ext uri="{0D108BD9-81ED-4DB2-BD59-A6C34878D82A}">
                    <a16:rowId xmlns:a16="http://schemas.microsoft.com/office/drawing/2014/main" val="10008"/>
                  </a:ext>
                </a:extLst>
              </a:tr>
              <a:tr h="400025">
                <a:tc>
                  <a:txBody>
                    <a:bodyPr/>
                    <a:lstStyle/>
                    <a:p>
                      <a:pPr marL="0" lvl="0" indent="0" rtl="0">
                        <a:lnSpc>
                          <a:spcPct val="100000"/>
                        </a:lnSpc>
                        <a:spcBef>
                          <a:spcPts val="0"/>
                        </a:spcBef>
                        <a:spcAft>
                          <a:spcPts val="0"/>
                        </a:spcAft>
                        <a:buNone/>
                      </a:pPr>
                      <a:r>
                        <a:rPr lang="en" sz="1000" dirty="0"/>
                        <a:t>Sugar and other sweets (</a:t>
                      </a:r>
                      <a:r>
                        <a:rPr lang="es-ES" sz="1000" dirty="0" err="1"/>
                        <a:t>sugar</a:t>
                      </a:r>
                      <a:r>
                        <a:rPr lang="es-ES" sz="1000" dirty="0"/>
                        <a:t>)</a:t>
                      </a:r>
                      <a:endParaRPr sz="1000" dirty="0"/>
                    </a:p>
                  </a:txBody>
                  <a:tcPr marL="91425" marR="91425" marT="91425" marB="91425"/>
                </a:tc>
                <a:tc>
                  <a:txBody>
                    <a:bodyPr/>
                    <a:lstStyle/>
                    <a:p>
                      <a:pPr marL="0" lvl="0" indent="0" rtl="0">
                        <a:lnSpc>
                          <a:spcPct val="100000"/>
                        </a:lnSpc>
                        <a:spcBef>
                          <a:spcPts val="0"/>
                        </a:spcBef>
                        <a:spcAft>
                          <a:spcPts val="0"/>
                        </a:spcAft>
                        <a:buNone/>
                      </a:pPr>
                      <a:r>
                        <a:rPr lang="en" sz="1000"/>
                        <a:t>Sugar and other sweets</a:t>
                      </a:r>
                      <a:endParaRPr sz="1000"/>
                    </a:p>
                  </a:txBody>
                  <a:tcPr marL="91425" marR="91425" marT="91425" marB="91425"/>
                </a:tc>
                <a:tc>
                  <a:txBody>
                    <a:bodyPr/>
                    <a:lstStyle/>
                    <a:p>
                      <a:pPr marL="0" lvl="0" indent="0" rtl="0">
                        <a:spcBef>
                          <a:spcPts val="0"/>
                        </a:spcBef>
                        <a:spcAft>
                          <a:spcPts val="0"/>
                        </a:spcAft>
                        <a:buNone/>
                      </a:pPr>
                      <a:r>
                        <a:rPr lang="en" sz="1000">
                          <a:solidFill>
                            <a:schemeClr val="dk1"/>
                          </a:solidFill>
                        </a:rPr>
                        <a:t>Cultivation of sugar cane, sugar beet</a:t>
                      </a:r>
                      <a:endParaRPr sz="1000">
                        <a:solidFill>
                          <a:schemeClr val="dk1"/>
                        </a:solidFill>
                      </a:endParaRPr>
                    </a:p>
                    <a:p>
                      <a:pPr marL="0" lvl="0" indent="0" rtl="0">
                        <a:spcBef>
                          <a:spcPts val="0"/>
                        </a:spcBef>
                        <a:spcAft>
                          <a:spcPts val="0"/>
                        </a:spcAft>
                        <a:buClr>
                          <a:schemeClr val="dk1"/>
                        </a:buClr>
                        <a:buSzPts val="1100"/>
                        <a:buFont typeface="Arial"/>
                        <a:buNone/>
                      </a:pPr>
                      <a:r>
                        <a:rPr lang="en" sz="1000">
                          <a:solidFill>
                            <a:schemeClr val="dk1"/>
                          </a:solidFill>
                        </a:rPr>
                        <a:t>Sugar refining</a:t>
                      </a:r>
                      <a:endParaRPr sz="1000">
                        <a:solidFill>
                          <a:schemeClr val="dk1"/>
                        </a:solidFill>
                      </a:endParaRPr>
                    </a:p>
                  </a:txBody>
                  <a:tcPr marL="91425" marR="91425" marT="91425" marB="91425"/>
                </a:tc>
                <a:extLst>
                  <a:ext uri="{0D108BD9-81ED-4DB2-BD59-A6C34878D82A}">
                    <a16:rowId xmlns:a16="http://schemas.microsoft.com/office/drawing/2014/main" val="10009"/>
                  </a:ext>
                </a:extLst>
              </a:tr>
              <a:tr h="406750">
                <a:tc>
                  <a:txBody>
                    <a:bodyPr/>
                    <a:lstStyle/>
                    <a:p>
                      <a:pPr marL="0" lvl="0" indent="0" rtl="0">
                        <a:lnSpc>
                          <a:spcPct val="100000"/>
                        </a:lnSpc>
                        <a:spcBef>
                          <a:spcPts val="0"/>
                        </a:spcBef>
                        <a:spcAft>
                          <a:spcPts val="0"/>
                        </a:spcAft>
                        <a:buNone/>
                      </a:pPr>
                      <a:r>
                        <a:rPr lang="en" sz="1000" dirty="0"/>
                        <a:t>Fats and oils  (</a:t>
                      </a:r>
                      <a:r>
                        <a:rPr lang="es-ES" sz="1000" dirty="0" err="1"/>
                        <a:t>oil</a:t>
                      </a:r>
                      <a:r>
                        <a:rPr lang="es-ES" sz="1000" dirty="0"/>
                        <a:t>)</a:t>
                      </a:r>
                      <a:endParaRPr sz="1000" dirty="0"/>
                    </a:p>
                  </a:txBody>
                  <a:tcPr marL="91425" marR="91425" marT="91425" marB="91425"/>
                </a:tc>
                <a:tc>
                  <a:txBody>
                    <a:bodyPr/>
                    <a:lstStyle/>
                    <a:p>
                      <a:pPr marL="0" lvl="0" indent="0" rtl="0">
                        <a:lnSpc>
                          <a:spcPct val="100000"/>
                        </a:lnSpc>
                        <a:spcBef>
                          <a:spcPts val="0"/>
                        </a:spcBef>
                        <a:spcAft>
                          <a:spcPts val="0"/>
                        </a:spcAft>
                        <a:buNone/>
                      </a:pPr>
                      <a:r>
                        <a:rPr lang="en" sz="1000"/>
                        <a:t>Fats and oils</a:t>
                      </a:r>
                      <a:endParaRPr sz="1000"/>
                    </a:p>
                  </a:txBody>
                  <a:tcPr marL="91425" marR="91425" marT="91425" marB="91425"/>
                </a:tc>
                <a:tc>
                  <a:txBody>
                    <a:bodyPr/>
                    <a:lstStyle/>
                    <a:p>
                      <a:pPr marL="0" lvl="0" indent="0" rtl="0">
                        <a:spcBef>
                          <a:spcPts val="0"/>
                        </a:spcBef>
                        <a:spcAft>
                          <a:spcPts val="0"/>
                        </a:spcAft>
                        <a:buNone/>
                      </a:pPr>
                      <a:r>
                        <a:rPr lang="en" sz="1000">
                          <a:solidFill>
                            <a:schemeClr val="dk1"/>
                          </a:solidFill>
                        </a:rPr>
                        <a:t>Cultivation of oil seeds</a:t>
                      </a:r>
                      <a:endParaRPr sz="1000">
                        <a:solidFill>
                          <a:schemeClr val="dk1"/>
                        </a:solidFill>
                      </a:endParaRPr>
                    </a:p>
                    <a:p>
                      <a:pPr marL="0" lvl="0" indent="0" rtl="0">
                        <a:spcBef>
                          <a:spcPts val="0"/>
                        </a:spcBef>
                        <a:spcAft>
                          <a:spcPts val="0"/>
                        </a:spcAft>
                        <a:buClr>
                          <a:schemeClr val="dk1"/>
                        </a:buClr>
                        <a:buSzPts val="1100"/>
                        <a:buFont typeface="Arial"/>
                        <a:buNone/>
                      </a:pPr>
                      <a:r>
                        <a:rPr lang="en" sz="1000">
                          <a:solidFill>
                            <a:schemeClr val="dk1"/>
                          </a:solidFill>
                        </a:rPr>
                        <a:t>Processing vegetable oils and fats</a:t>
                      </a:r>
                      <a:endParaRPr sz="1000">
                        <a:solidFill>
                          <a:schemeClr val="dk1"/>
                        </a:solidFill>
                      </a:endParaRPr>
                    </a:p>
                  </a:txBody>
                  <a:tcPr marL="91425" marR="91425" marT="91425" marB="91425"/>
                </a:tc>
                <a:extLst>
                  <a:ext uri="{0D108BD9-81ED-4DB2-BD59-A6C34878D82A}">
                    <a16:rowId xmlns:a16="http://schemas.microsoft.com/office/drawing/2014/main" val="10010"/>
                  </a:ext>
                </a:extLst>
              </a:tr>
              <a:tr h="379800">
                <a:tc>
                  <a:txBody>
                    <a:bodyPr/>
                    <a:lstStyle/>
                    <a:p>
                      <a:pPr marL="0" lvl="0" indent="0" rtl="0">
                        <a:lnSpc>
                          <a:spcPct val="100000"/>
                        </a:lnSpc>
                        <a:spcBef>
                          <a:spcPts val="0"/>
                        </a:spcBef>
                        <a:spcAft>
                          <a:spcPts val="0"/>
                        </a:spcAft>
                        <a:buNone/>
                      </a:pPr>
                      <a:r>
                        <a:rPr lang="en" sz="1000" dirty="0"/>
                        <a:t>Beverage (</a:t>
                      </a:r>
                      <a:r>
                        <a:rPr lang="es-ES" sz="1000" dirty="0" err="1"/>
                        <a:t>beverages</a:t>
                      </a:r>
                      <a:r>
                        <a:rPr lang="es-ES" sz="1000"/>
                        <a:t>)</a:t>
                      </a:r>
                      <a:endParaRPr sz="1000" dirty="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1000">
                          <a:solidFill>
                            <a:schemeClr val="dk1"/>
                          </a:solidFill>
                        </a:rPr>
                        <a:t>Alcoholic beverages</a:t>
                      </a:r>
                      <a:endParaRPr sz="1000">
                        <a:solidFill>
                          <a:schemeClr val="dk1"/>
                        </a:solidFill>
                      </a:endParaRPr>
                    </a:p>
                    <a:p>
                      <a:pPr marL="0" lvl="0" indent="0" rtl="0">
                        <a:spcBef>
                          <a:spcPts val="0"/>
                        </a:spcBef>
                        <a:spcAft>
                          <a:spcPts val="0"/>
                        </a:spcAft>
                        <a:buNone/>
                      </a:pPr>
                      <a:r>
                        <a:rPr lang="en" sz="1000">
                          <a:solidFill>
                            <a:schemeClr val="dk1"/>
                          </a:solidFill>
                        </a:rPr>
                        <a:t>Nonalcoholic beverages</a:t>
                      </a:r>
                      <a:endParaRPr sz="1000"/>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1000" dirty="0">
                          <a:solidFill>
                            <a:schemeClr val="dk1"/>
                          </a:solidFill>
                        </a:rPr>
                        <a:t>Manufacture of beverages</a:t>
                      </a:r>
                      <a:endParaRPr sz="1000" dirty="0">
                        <a:solidFill>
                          <a:schemeClr val="dk1"/>
                        </a:solidFill>
                      </a:endParaRPr>
                    </a:p>
                    <a:p>
                      <a:pPr marL="0" lvl="0" indent="0" rtl="0">
                        <a:spcBef>
                          <a:spcPts val="0"/>
                        </a:spcBef>
                        <a:spcAft>
                          <a:spcPts val="0"/>
                        </a:spcAft>
                        <a:buNone/>
                      </a:pPr>
                      <a:endParaRPr sz="1000" dirty="0">
                        <a:solidFill>
                          <a:schemeClr val="dk1"/>
                        </a:solidFill>
                      </a:endParaRPr>
                    </a:p>
                  </a:txBody>
                  <a:tcPr marL="91425" marR="91425" marT="91425" marB="91425"/>
                </a:tc>
                <a:extLst>
                  <a:ext uri="{0D108BD9-81ED-4DB2-BD59-A6C34878D82A}">
                    <a16:rowId xmlns:a16="http://schemas.microsoft.com/office/drawing/2014/main" val="1001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512700" y="1893300"/>
            <a:ext cx="85458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4:  Build a time series of environmental engel curves</a:t>
            </a:r>
            <a:endParaRPr sz="3600">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1683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Example Findings - Embodied household pollution</a:t>
            </a:r>
            <a:endParaRPr>
              <a:latin typeface="EB Garamond"/>
              <a:ea typeface="EB Garamond"/>
              <a:cs typeface="EB Garamond"/>
              <a:sym typeface="EB Garamond"/>
            </a:endParaRPr>
          </a:p>
        </p:txBody>
      </p:sp>
      <p:pic>
        <p:nvPicPr>
          <p:cNvPr id="269" name="Shape 269"/>
          <p:cNvPicPr preferRelativeResize="0"/>
          <p:nvPr/>
        </p:nvPicPr>
        <p:blipFill>
          <a:blip r:embed="rId3">
            <a:alphaModFix/>
          </a:blip>
          <a:stretch>
            <a:fillRect/>
          </a:stretch>
        </p:blipFill>
        <p:spPr>
          <a:xfrm>
            <a:off x="1288325" y="934725"/>
            <a:ext cx="6133950" cy="4113351"/>
          </a:xfrm>
          <a:prstGeom prst="rect">
            <a:avLst/>
          </a:prstGeom>
          <a:noFill/>
          <a:ln>
            <a:noFill/>
          </a:ln>
        </p:spPr>
      </p:pic>
      <p:sp>
        <p:nvSpPr>
          <p:cNvPr id="270" name="Shape 270"/>
          <p:cNvSpPr txBox="1"/>
          <p:nvPr/>
        </p:nvSpPr>
        <p:spPr>
          <a:xfrm>
            <a:off x="7479175" y="4739475"/>
            <a:ext cx="1725600" cy="219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Levinson, O’brien 2017</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512700" y="1893300"/>
            <a:ext cx="85458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5:  Regression -  Oaxaca Blinder Decomposition </a:t>
            </a:r>
            <a:endParaRPr sz="3600">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p:nvPr/>
        </p:nvSpPr>
        <p:spPr>
          <a:xfrm>
            <a:off x="7194400" y="4828475"/>
            <a:ext cx="1725600" cy="219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t>Levinson, O’brien 2017</a:t>
            </a:r>
            <a:endParaRPr sz="1000"/>
          </a:p>
        </p:txBody>
      </p:sp>
      <p:pic>
        <p:nvPicPr>
          <p:cNvPr id="281" name="Shape 281"/>
          <p:cNvPicPr preferRelativeResize="0"/>
          <p:nvPr/>
        </p:nvPicPr>
        <p:blipFill>
          <a:blip r:embed="rId3">
            <a:alphaModFix/>
          </a:blip>
          <a:stretch>
            <a:fillRect/>
          </a:stretch>
        </p:blipFill>
        <p:spPr>
          <a:xfrm>
            <a:off x="1332475" y="747200"/>
            <a:ext cx="5943300" cy="4266549"/>
          </a:xfrm>
          <a:prstGeom prst="rect">
            <a:avLst/>
          </a:prstGeom>
          <a:noFill/>
          <a:ln>
            <a:noFill/>
          </a:ln>
        </p:spPr>
      </p:pic>
      <p:sp>
        <p:nvSpPr>
          <p:cNvPr id="282" name="Shape 282"/>
          <p:cNvSpPr txBox="1">
            <a:spLocks noGrp="1"/>
          </p:cNvSpPr>
          <p:nvPr>
            <p:ph type="title"/>
          </p:nvPr>
        </p:nvSpPr>
        <p:spPr>
          <a:xfrm>
            <a:off x="311700" y="16832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Example Findings - Pollution decomposition</a:t>
            </a:r>
            <a:endParaRPr>
              <a:latin typeface="EB Garamond"/>
              <a:ea typeface="EB Garamond"/>
              <a:cs typeface="EB Garamond"/>
              <a:sym typeface="EB 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520850" y="2238300"/>
            <a:ext cx="8545800" cy="666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6: Almost Ideal Demand System </a:t>
            </a:r>
            <a:endParaRPr sz="3600">
              <a:latin typeface="EB Garamond"/>
              <a:ea typeface="EB Garamond"/>
              <a:cs typeface="EB Garamond"/>
              <a:sym typeface="EB 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AIDS: Almost Ideal Demand System	</a:t>
            </a:r>
            <a:endParaRPr>
              <a:latin typeface="EB Garamond"/>
              <a:ea typeface="EB Garamond"/>
              <a:cs typeface="EB Garamond"/>
              <a:sym typeface="EB Garamond"/>
            </a:endParaRPr>
          </a:p>
        </p:txBody>
      </p:sp>
      <p:sp>
        <p:nvSpPr>
          <p:cNvPr id="293" name="Shape 29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Estimate demand system from expenditure data</a:t>
            </a:r>
            <a:endParaRPr>
              <a:latin typeface="EB Garamond"/>
              <a:ea typeface="EB Garamond"/>
              <a:cs typeface="EB Garamond"/>
              <a:sym typeface="EB Garamond"/>
            </a:endParaRPr>
          </a:p>
          <a:p>
            <a:pPr marL="457200" lvl="0" indent="-342900">
              <a:spcBef>
                <a:spcPts val="0"/>
              </a:spcBef>
              <a:spcAft>
                <a:spcPts val="0"/>
              </a:spcAft>
              <a:buSzPts val="1800"/>
              <a:buFont typeface="EB Garamond"/>
              <a:buChar char="-"/>
            </a:pPr>
            <a:r>
              <a:rPr lang="en">
                <a:latin typeface="EB Garamond"/>
                <a:ea typeface="EB Garamond"/>
                <a:cs typeface="EB Garamond"/>
                <a:sym typeface="EB Garamond"/>
              </a:rPr>
              <a:t>Possibility of welfare implications from policy interventions? </a:t>
            </a:r>
            <a:endParaRPr>
              <a:latin typeface="EB Garamond"/>
              <a:ea typeface="EB Garamond"/>
              <a:cs typeface="EB Garamond"/>
              <a:sym typeface="EB 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598200" y="2140650"/>
            <a:ext cx="8545800" cy="862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a:latin typeface="EB Garamond"/>
                <a:ea typeface="EB Garamond"/>
                <a:cs typeface="EB Garamond"/>
                <a:sym typeface="EB Garamond"/>
              </a:rPr>
              <a:t>Step 7: Policy Implications</a:t>
            </a:r>
            <a:endParaRPr sz="3600">
              <a:latin typeface="EB Garamond"/>
              <a:ea typeface="EB Garamond"/>
              <a:cs typeface="EB Garamond"/>
              <a:sym typeface="EB 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References  </a:t>
            </a:r>
            <a:endParaRPr>
              <a:latin typeface="EB Garamond"/>
              <a:ea typeface="EB Garamond"/>
              <a:cs typeface="EB Garamond"/>
              <a:sym typeface="EB Garamond"/>
            </a:endParaRPr>
          </a:p>
        </p:txBody>
      </p:sp>
      <p:sp>
        <p:nvSpPr>
          <p:cNvPr id="304" name="Shape 30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AutoNum type="arabicPeriod"/>
            </a:pPr>
            <a:r>
              <a:rPr lang="en">
                <a:solidFill>
                  <a:srgbClr val="222222"/>
                </a:solidFill>
                <a:latin typeface="EB Garamond"/>
                <a:ea typeface="EB Garamond"/>
                <a:cs typeface="EB Garamond"/>
                <a:sym typeface="EB Garamond"/>
              </a:rPr>
              <a:t>Bajželj, B., Richards, K. S., Allwood, J. M., Smith, P., Dennis, J. S., Curmi, E., &amp; Gilligan, C. A. (2014). Importance of food-demand management for climate mitigation. </a:t>
            </a:r>
            <a:r>
              <a:rPr lang="en" i="1">
                <a:solidFill>
                  <a:srgbClr val="222222"/>
                </a:solidFill>
                <a:latin typeface="EB Garamond"/>
                <a:ea typeface="EB Garamond"/>
                <a:cs typeface="EB Garamond"/>
                <a:sym typeface="EB Garamond"/>
              </a:rPr>
              <a:t>Nature Climate Change</a:t>
            </a:r>
            <a:r>
              <a:rPr lang="en">
                <a:solidFill>
                  <a:srgbClr val="222222"/>
                </a:solidFill>
                <a:latin typeface="EB Garamond"/>
                <a:ea typeface="EB Garamond"/>
                <a:cs typeface="EB Garamond"/>
                <a:sym typeface="EB Garamond"/>
              </a:rPr>
              <a:t>, </a:t>
            </a:r>
            <a:r>
              <a:rPr lang="en" i="1">
                <a:solidFill>
                  <a:srgbClr val="222222"/>
                </a:solidFill>
                <a:latin typeface="EB Garamond"/>
                <a:ea typeface="EB Garamond"/>
                <a:cs typeface="EB Garamond"/>
                <a:sym typeface="EB Garamond"/>
              </a:rPr>
              <a:t>4</a:t>
            </a:r>
            <a:r>
              <a:rPr lang="en">
                <a:solidFill>
                  <a:srgbClr val="222222"/>
                </a:solidFill>
                <a:latin typeface="EB Garamond"/>
                <a:ea typeface="EB Garamond"/>
                <a:cs typeface="EB Garamond"/>
                <a:sym typeface="EB Garamond"/>
              </a:rPr>
              <a:t>(10), 924.</a:t>
            </a:r>
            <a:endParaRPr i="1">
              <a:latin typeface="EB Garamond"/>
              <a:ea typeface="EB Garamond"/>
              <a:cs typeface="EB Garamond"/>
              <a:sym typeface="EB Garamond"/>
            </a:endParaRPr>
          </a:p>
          <a:p>
            <a:pPr marL="457200" lvl="0" indent="-342900" rtl="0">
              <a:spcBef>
                <a:spcPts val="0"/>
              </a:spcBef>
              <a:spcAft>
                <a:spcPts val="0"/>
              </a:spcAft>
              <a:buSzPts val="1800"/>
              <a:buFont typeface="EB Garamond"/>
              <a:buAutoNum type="arabicPeriod"/>
            </a:pPr>
            <a:r>
              <a:rPr lang="en">
                <a:solidFill>
                  <a:srgbClr val="222222"/>
                </a:solidFill>
                <a:latin typeface="EB Garamond"/>
                <a:ea typeface="EB Garamond"/>
                <a:cs typeface="EB Garamond"/>
                <a:sym typeface="EB Garamond"/>
              </a:rPr>
              <a:t>Clark, M., &amp; Tilman, D. (2017). Comparative analysis of environmental impacts of agricultural production systems, agricultural input efficiency, and food choice. </a:t>
            </a:r>
            <a:r>
              <a:rPr lang="en" i="1">
                <a:solidFill>
                  <a:srgbClr val="222222"/>
                </a:solidFill>
                <a:latin typeface="EB Garamond"/>
                <a:ea typeface="EB Garamond"/>
                <a:cs typeface="EB Garamond"/>
                <a:sym typeface="EB Garamond"/>
              </a:rPr>
              <a:t>Environmental Research Letters</a:t>
            </a:r>
            <a:r>
              <a:rPr lang="en">
                <a:solidFill>
                  <a:srgbClr val="222222"/>
                </a:solidFill>
                <a:latin typeface="EB Garamond"/>
                <a:ea typeface="EB Garamond"/>
                <a:cs typeface="EB Garamond"/>
                <a:sym typeface="EB Garamond"/>
              </a:rPr>
              <a:t>, </a:t>
            </a:r>
            <a:r>
              <a:rPr lang="en" i="1">
                <a:solidFill>
                  <a:srgbClr val="222222"/>
                </a:solidFill>
                <a:latin typeface="EB Garamond"/>
                <a:ea typeface="EB Garamond"/>
                <a:cs typeface="EB Garamond"/>
                <a:sym typeface="EB Garamond"/>
              </a:rPr>
              <a:t>12</a:t>
            </a:r>
            <a:r>
              <a:rPr lang="en">
                <a:solidFill>
                  <a:srgbClr val="222222"/>
                </a:solidFill>
                <a:latin typeface="EB Garamond"/>
                <a:ea typeface="EB Garamond"/>
                <a:cs typeface="EB Garamond"/>
                <a:sym typeface="EB Garamond"/>
              </a:rPr>
              <a:t>(6), 064016.</a:t>
            </a:r>
            <a:endParaRPr>
              <a:solidFill>
                <a:srgbClr val="222222"/>
              </a:solidFill>
              <a:latin typeface="EB Garamond"/>
              <a:ea typeface="EB Garamond"/>
              <a:cs typeface="EB Garamond"/>
              <a:sym typeface="EB Garamond"/>
            </a:endParaRPr>
          </a:p>
          <a:p>
            <a:pPr marL="457200" lvl="0" indent="-342900" rtl="0">
              <a:spcBef>
                <a:spcPts val="0"/>
              </a:spcBef>
              <a:spcAft>
                <a:spcPts val="0"/>
              </a:spcAft>
              <a:buClr>
                <a:srgbClr val="222222"/>
              </a:buClr>
              <a:buSzPts val="1800"/>
              <a:buFont typeface="EB Garamond"/>
              <a:buAutoNum type="arabicPeriod"/>
            </a:pPr>
            <a:r>
              <a:rPr lang="en" i="1">
                <a:latin typeface="EB Garamond"/>
                <a:ea typeface="EB Garamond"/>
                <a:cs typeface="EB Garamond"/>
                <a:sym typeface="EB Garamond"/>
              </a:rPr>
              <a:t>FAO FAOSTAT. </a:t>
            </a:r>
            <a:r>
              <a:rPr lang="en">
                <a:latin typeface="EB Garamond"/>
                <a:ea typeface="EB Garamond"/>
                <a:cs typeface="EB Garamond"/>
                <a:sym typeface="EB Garamond"/>
              </a:rPr>
              <a:t>(FAO, 2013)</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AutoNum type="arabicPeriod"/>
            </a:pPr>
            <a:r>
              <a:rPr lang="en">
                <a:latin typeface="EB Garamond"/>
                <a:ea typeface="EB Garamond"/>
                <a:cs typeface="EB Garamond"/>
                <a:sym typeface="EB Garamond"/>
              </a:rPr>
              <a:t>Levinson, A &amp; O’Brien, J. (2017). Environmental Engel Curves. Working paper.</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AutoNum type="arabicPeriod"/>
            </a:pPr>
            <a:r>
              <a:rPr lang="en">
                <a:latin typeface="EB Garamond"/>
                <a:ea typeface="EB Garamond"/>
                <a:cs typeface="EB Garamond"/>
                <a:sym typeface="EB Garamond"/>
              </a:rPr>
              <a:t>Tilman, David, and Michael Clark. "Global diets link environmental sustainability and human health." </a:t>
            </a:r>
            <a:r>
              <a:rPr lang="en" i="1">
                <a:latin typeface="EB Garamond"/>
                <a:ea typeface="EB Garamond"/>
                <a:cs typeface="EB Garamond"/>
                <a:sym typeface="EB Garamond"/>
              </a:rPr>
              <a:t>Nature </a:t>
            </a:r>
            <a:r>
              <a:rPr lang="en">
                <a:latin typeface="EB Garamond"/>
                <a:ea typeface="EB Garamond"/>
                <a:cs typeface="EB Garamond"/>
                <a:sym typeface="EB Garamond"/>
              </a:rPr>
              <a:t>515.7528 (2014): 518.</a:t>
            </a:r>
            <a:endParaRPr>
              <a:latin typeface="EB Garamond"/>
              <a:ea typeface="EB Garamond"/>
              <a:cs typeface="EB Garamond"/>
              <a:sym typeface="EB Garamond"/>
            </a:endParaRPr>
          </a:p>
          <a:p>
            <a:pPr marL="0" lvl="0" indent="0" rtl="0">
              <a:spcBef>
                <a:spcPts val="1600"/>
              </a:spcBef>
              <a:spcAft>
                <a:spcPts val="1600"/>
              </a:spcAft>
              <a:buClr>
                <a:srgbClr val="000000"/>
              </a:buClr>
              <a:buSzPts val="1100"/>
              <a:buFont typeface="Arial"/>
              <a:buNone/>
            </a:pPr>
            <a:endParaRPr>
              <a:latin typeface="EB Garamond"/>
              <a:ea typeface="EB Garamond"/>
              <a:cs typeface="EB Garamond"/>
              <a:sym typeface="EB 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EB Garamond"/>
                <a:ea typeface="EB Garamond"/>
                <a:cs typeface="EB Garamond"/>
                <a:sym typeface="EB Garamond"/>
              </a:rPr>
              <a:t>Archives</a:t>
            </a:r>
            <a:endParaRPr>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243300" y="128950"/>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Motivation</a:t>
            </a:r>
            <a:endParaRPr>
              <a:latin typeface="EB Garamond"/>
              <a:ea typeface="EB Garamond"/>
              <a:cs typeface="EB Garamond"/>
              <a:sym typeface="EB Garamond"/>
            </a:endParaRPr>
          </a:p>
        </p:txBody>
      </p:sp>
      <p:sp>
        <p:nvSpPr>
          <p:cNvPr id="115" name="Shape 115"/>
          <p:cNvSpPr txBox="1">
            <a:spLocks noGrp="1"/>
          </p:cNvSpPr>
          <p:nvPr>
            <p:ph type="body" idx="1"/>
          </p:nvPr>
        </p:nvSpPr>
        <p:spPr>
          <a:xfrm>
            <a:off x="101525" y="742150"/>
            <a:ext cx="4528800" cy="4154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sz="1800">
                <a:latin typeface="EB Garamond"/>
                <a:ea typeface="EB Garamond"/>
                <a:cs typeface="EB Garamond"/>
                <a:sym typeface="EB Garamond"/>
              </a:rPr>
              <a:t>Demand for food products with high environmental footprints is projected to grow based on income and population. (FAO 2013, Tilman and Clark 2014 and Clark and Tilman 2017). </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Even if we increase production efficiency, changes in demand are needed to avoid agricultural expansion (</a:t>
            </a:r>
            <a:r>
              <a:rPr lang="en" sz="1800">
                <a:solidFill>
                  <a:srgbClr val="222222"/>
                </a:solidFill>
                <a:latin typeface="EB Garamond"/>
                <a:ea typeface="EB Garamond"/>
                <a:cs typeface="EB Garamond"/>
                <a:sym typeface="EB Garamond"/>
              </a:rPr>
              <a:t>Bajželj et al., 2014)</a:t>
            </a:r>
            <a:r>
              <a:rPr lang="en" sz="1800">
                <a:latin typeface="EB Garamond"/>
                <a:ea typeface="EB Garamond"/>
                <a:cs typeface="EB Garamond"/>
                <a:sym typeface="EB Garamond"/>
              </a:rPr>
              <a:t>.</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We need strategies to promote “greener diets”... </a:t>
            </a:r>
            <a:endParaRPr sz="1800">
              <a:latin typeface="EB Garamond"/>
              <a:ea typeface="EB Garamond"/>
              <a:cs typeface="EB Garamond"/>
              <a:sym typeface="EB Garamond"/>
            </a:endParaRPr>
          </a:p>
          <a:p>
            <a:pPr marL="0" lvl="0" indent="0">
              <a:spcBef>
                <a:spcPts val="1600"/>
              </a:spcBef>
              <a:spcAft>
                <a:spcPts val="1600"/>
              </a:spcAft>
              <a:buNone/>
            </a:pPr>
            <a:br>
              <a:rPr lang="en" sz="1800">
                <a:latin typeface="EB Garamond"/>
                <a:ea typeface="EB Garamond"/>
                <a:cs typeface="EB Garamond"/>
                <a:sym typeface="EB Garamond"/>
              </a:rPr>
            </a:br>
            <a:endParaRPr sz="1800">
              <a:latin typeface="EB Garamond"/>
              <a:ea typeface="EB Garamond"/>
              <a:cs typeface="EB Garamond"/>
              <a:sym typeface="EB Garamond"/>
            </a:endParaRPr>
          </a:p>
        </p:txBody>
      </p:sp>
      <p:pic>
        <p:nvPicPr>
          <p:cNvPr id="116" name="Shape 116"/>
          <p:cNvPicPr preferRelativeResize="0"/>
          <p:nvPr/>
        </p:nvPicPr>
        <p:blipFill>
          <a:blip r:embed="rId3">
            <a:alphaModFix/>
          </a:blip>
          <a:stretch>
            <a:fillRect/>
          </a:stretch>
        </p:blipFill>
        <p:spPr>
          <a:xfrm>
            <a:off x="4630325" y="212775"/>
            <a:ext cx="4421071" cy="3169524"/>
          </a:xfrm>
          <a:prstGeom prst="rect">
            <a:avLst/>
          </a:prstGeom>
          <a:noFill/>
          <a:ln>
            <a:noFill/>
          </a:ln>
        </p:spPr>
      </p:pic>
      <p:pic>
        <p:nvPicPr>
          <p:cNvPr id="117" name="Shape 117"/>
          <p:cNvPicPr preferRelativeResize="0"/>
          <p:nvPr/>
        </p:nvPicPr>
        <p:blipFill rotWithShape="1">
          <a:blip r:embed="rId4">
            <a:alphaModFix/>
          </a:blip>
          <a:srcRect l="43438" t="50180" r="23981" b="15133"/>
          <a:stretch/>
        </p:blipFill>
        <p:spPr>
          <a:xfrm>
            <a:off x="4630325" y="3516725"/>
            <a:ext cx="2051501" cy="1456025"/>
          </a:xfrm>
          <a:prstGeom prst="rect">
            <a:avLst/>
          </a:prstGeom>
          <a:noFill/>
          <a:ln>
            <a:noFill/>
          </a:ln>
        </p:spPr>
      </p:pic>
      <p:pic>
        <p:nvPicPr>
          <p:cNvPr id="118" name="Shape 118"/>
          <p:cNvPicPr preferRelativeResize="0"/>
          <p:nvPr/>
        </p:nvPicPr>
        <p:blipFill rotWithShape="1">
          <a:blip r:embed="rId5">
            <a:alphaModFix/>
          </a:blip>
          <a:srcRect l="51897" t="19469" b="37322"/>
          <a:stretch/>
        </p:blipFill>
        <p:spPr>
          <a:xfrm>
            <a:off x="6881500" y="3516725"/>
            <a:ext cx="2169900" cy="1456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EEC Paper Methodology</a:t>
            </a:r>
            <a:endParaRPr/>
          </a:p>
        </p:txBody>
      </p:sp>
      <p:sp>
        <p:nvSpPr>
          <p:cNvPr id="315" name="Shape 3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Total Emissions = Consumption category ✕ {Direct emission intensity + Indirect emission intensity} </a:t>
            </a:r>
            <a:endParaRPr sz="1400"/>
          </a:p>
          <a:p>
            <a:pPr marL="0" lvl="0" indent="0" rtl="0">
              <a:spcBef>
                <a:spcPts val="1600"/>
              </a:spcBef>
              <a:spcAft>
                <a:spcPts val="0"/>
              </a:spcAft>
              <a:buNone/>
            </a:pPr>
            <a:r>
              <a:rPr lang="en" i="1"/>
              <a:t>GHG</a:t>
            </a:r>
            <a:r>
              <a:rPr lang="en" i="1" baseline="-25000"/>
              <a:t>total</a:t>
            </a:r>
            <a:r>
              <a:rPr lang="en" i="1"/>
              <a:t> = ∑ CEX ($)</a:t>
            </a:r>
            <a:r>
              <a:rPr lang="en" i="1" baseline="-25000"/>
              <a:t>i</a:t>
            </a:r>
            <a:r>
              <a:rPr lang="en" i="1"/>
              <a:t> ✕ { NEI (GHG)</a:t>
            </a:r>
            <a:r>
              <a:rPr lang="en" i="1" baseline="-25000"/>
              <a:t>i</a:t>
            </a:r>
            <a:r>
              <a:rPr lang="en" i="1"/>
              <a:t>/ [ Census($)</a:t>
            </a:r>
            <a:r>
              <a:rPr lang="en" i="1" baseline="-25000"/>
              <a:t>i</a:t>
            </a:r>
            <a:r>
              <a:rPr lang="en" i="1"/>
              <a:t> + BEA ($)</a:t>
            </a:r>
            <a:r>
              <a:rPr lang="en" i="1" baseline="-25000"/>
              <a:t>i</a:t>
            </a:r>
            <a:r>
              <a:rPr lang="en" i="1"/>
              <a:t> ] }</a:t>
            </a:r>
            <a:endParaRPr i="1"/>
          </a:p>
          <a:p>
            <a:pPr marL="457200" lvl="0" indent="-317500" rtl="0">
              <a:spcBef>
                <a:spcPts val="1600"/>
              </a:spcBef>
              <a:spcAft>
                <a:spcPts val="0"/>
              </a:spcAft>
              <a:buSzPts val="1400"/>
              <a:buChar char="-"/>
            </a:pPr>
            <a:r>
              <a:rPr lang="en" sz="1400"/>
              <a:t>Where i indicates a food production industry</a:t>
            </a:r>
            <a:endParaRPr sz="1400"/>
          </a:p>
          <a:p>
            <a:pPr marL="457200" lvl="0" indent="-317500" rtl="0">
              <a:spcBef>
                <a:spcPts val="0"/>
              </a:spcBef>
              <a:spcAft>
                <a:spcPts val="0"/>
              </a:spcAft>
              <a:buSzPts val="1400"/>
              <a:buChar char="-"/>
            </a:pPr>
            <a:r>
              <a:rPr lang="en" sz="1400"/>
              <a:t>NEI/Census gets us the GHG intensity (kg/$) of industry i (direct emissions)</a:t>
            </a:r>
            <a:endParaRPr sz="1400"/>
          </a:p>
          <a:p>
            <a:pPr marL="457200" lvl="0" indent="-317500" rtl="0">
              <a:spcBef>
                <a:spcPts val="0"/>
              </a:spcBef>
              <a:spcAft>
                <a:spcPts val="0"/>
              </a:spcAft>
              <a:buSzPts val="1400"/>
              <a:buChar char="-"/>
            </a:pPr>
            <a:r>
              <a:rPr lang="en" sz="1400"/>
              <a:t>NEI/BEA IO table gets us the GHG intensity (kg/$) of all upstream activities of industry i (indirect emissions)</a:t>
            </a:r>
            <a:endParaRPr sz="1400"/>
          </a:p>
          <a:p>
            <a:pPr marL="0" lvl="0" indent="0" rtl="0">
              <a:spcBef>
                <a:spcPts val="1600"/>
              </a:spcBef>
              <a:spcAft>
                <a:spcPts val="0"/>
              </a:spcAft>
              <a:buNone/>
            </a:pPr>
            <a:endParaRPr sz="1400"/>
          </a:p>
          <a:p>
            <a:pPr marL="0" lvl="0" indent="0" rtl="0">
              <a:spcBef>
                <a:spcPts val="1600"/>
              </a:spcBef>
              <a:spcAft>
                <a:spcPts val="0"/>
              </a:spcAft>
              <a:buNone/>
            </a:pPr>
            <a:r>
              <a:rPr lang="en" sz="1400"/>
              <a:t>Major problem: using 2002 emission intensity and assume technology stays the same</a:t>
            </a:r>
            <a:endParaRPr sz="1400"/>
          </a:p>
          <a:p>
            <a:pPr marL="0" lvl="0" indent="0" rtl="0">
              <a:spcBef>
                <a:spcPts val="1600"/>
              </a:spcBef>
              <a:spcAft>
                <a:spcPts val="0"/>
              </a:spcAft>
              <a:buNone/>
            </a:pPr>
            <a:endParaRPr/>
          </a:p>
          <a:p>
            <a:pPr marL="0" lvl="0" indent="0" rtl="0">
              <a:spcBef>
                <a:spcPts val="1600"/>
              </a:spcBef>
              <a:spcAft>
                <a:spcPts val="0"/>
              </a:spcAft>
              <a:buNone/>
            </a:pPr>
            <a:endParaRPr sz="2400"/>
          </a:p>
          <a:p>
            <a:pPr marL="0" lvl="0" indent="0" rtl="0">
              <a:spcBef>
                <a:spcPts val="1600"/>
              </a:spcBef>
              <a:spcAft>
                <a:spcPts val="1600"/>
              </a:spcAft>
              <a:buNone/>
            </a:pPr>
            <a:r>
              <a:rPr lang="e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Bite of China Paper Methodology</a:t>
            </a:r>
            <a:endParaRPr/>
          </a:p>
        </p:txBody>
      </p:sp>
      <p:sp>
        <p:nvSpPr>
          <p:cNvPr id="321" name="Shape 3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1992 V.S. 2007</a:t>
            </a:r>
            <a:endParaRPr sz="1400"/>
          </a:p>
          <a:p>
            <a:pPr marL="0" lvl="0" indent="0" rtl="0">
              <a:spcBef>
                <a:spcPts val="1600"/>
              </a:spcBef>
              <a:spcAft>
                <a:spcPts val="0"/>
              </a:spcAft>
              <a:buNone/>
            </a:pPr>
            <a:r>
              <a:rPr lang="en" sz="1400" i="1"/>
              <a:t>Carbon Emissions (kg) = Emission Factor (kg/MJ) * Energy Intensity (MJ/$) * X ($)</a:t>
            </a:r>
            <a:endParaRPr sz="1400"/>
          </a:p>
          <a:p>
            <a:pPr marL="457200" lvl="0" indent="-317500" rtl="0">
              <a:spcBef>
                <a:spcPts val="1600"/>
              </a:spcBef>
              <a:spcAft>
                <a:spcPts val="0"/>
              </a:spcAft>
              <a:buSzPts val="1400"/>
              <a:buChar char="●"/>
            </a:pPr>
            <a:r>
              <a:rPr lang="en" sz="1400"/>
              <a:t>UHIES (9 food types/44 types of commodities and services)</a:t>
            </a:r>
            <a:endParaRPr sz="1400"/>
          </a:p>
          <a:p>
            <a:pPr marL="457200" lvl="0" indent="-317500" rtl="0">
              <a:spcBef>
                <a:spcPts val="0"/>
              </a:spcBef>
              <a:spcAft>
                <a:spcPts val="0"/>
              </a:spcAft>
              <a:buSzPts val="1400"/>
              <a:buChar char="●"/>
            </a:pPr>
            <a:r>
              <a:rPr lang="en" sz="1400"/>
              <a:t>China’s Input-output Table (118/135 sectors)</a:t>
            </a:r>
            <a:endParaRPr sz="1400"/>
          </a:p>
          <a:p>
            <a:pPr marL="457200" lvl="0" indent="-317500" rtl="0">
              <a:spcBef>
                <a:spcPts val="0"/>
              </a:spcBef>
              <a:spcAft>
                <a:spcPts val="0"/>
              </a:spcAft>
              <a:buSzPts val="1400"/>
              <a:buChar char="●"/>
            </a:pPr>
            <a:r>
              <a:rPr lang="en" sz="1400"/>
              <a:t>China Energy Statistics Yearbook (36/44 sectors)</a:t>
            </a:r>
            <a:endParaRPr sz="1400"/>
          </a:p>
          <a:p>
            <a:pPr marL="457200" lvl="0" indent="-317500" rtl="0">
              <a:spcBef>
                <a:spcPts val="0"/>
              </a:spcBef>
              <a:spcAft>
                <a:spcPts val="0"/>
              </a:spcAft>
              <a:buSzPts val="1400"/>
              <a:buChar char="●"/>
            </a:pPr>
            <a:r>
              <a:rPr lang="en" sz="1400"/>
              <a:t>IPCC Emission Factors for Energy Types</a:t>
            </a:r>
            <a:endParaRPr sz="1400"/>
          </a:p>
          <a:p>
            <a:pPr marL="0" lvl="0" indent="0" rtl="0">
              <a:spcBef>
                <a:spcPts val="1600"/>
              </a:spcBef>
              <a:spcAft>
                <a:spcPts val="0"/>
              </a:spcAft>
              <a:buNone/>
            </a:pPr>
            <a:endParaRPr sz="1400"/>
          </a:p>
          <a:p>
            <a:pPr marL="0" lvl="0" indent="0" rtl="0">
              <a:spcBef>
                <a:spcPts val="1600"/>
              </a:spcBef>
              <a:spcAft>
                <a:spcPts val="1600"/>
              </a:spcAft>
              <a:buNone/>
            </a:pPr>
            <a:r>
              <a:rPr lang="en" sz="1400"/>
              <a:t>Using 1992 emission intensity to calculate the 2007 emission and attribute the difference of actual emissions in 2007 to technology progress.</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chemeClr val="dk2"/>
                </a:solidFill>
              </a:rPr>
              <a:t>STEP 2: Calculate total pollution/carbon intensity coefficients for food basket items</a:t>
            </a:r>
            <a:endParaRPr sz="1800"/>
          </a:p>
        </p:txBody>
      </p:sp>
      <p:sp>
        <p:nvSpPr>
          <p:cNvPr id="327" name="Shape 327"/>
          <p:cNvSpPr txBox="1">
            <a:spLocks noGrp="1"/>
          </p:cNvSpPr>
          <p:nvPr>
            <p:ph type="body" idx="1"/>
          </p:nvPr>
        </p:nvSpPr>
        <p:spPr>
          <a:xfrm>
            <a:off x="311700" y="1226350"/>
            <a:ext cx="8520600" cy="3715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400"/>
              <a:t>Data:  EPA National Emission Inventory (NEI), 2002/2005/2008/2011/2014</a:t>
            </a:r>
            <a:endParaRPr sz="1400"/>
          </a:p>
          <a:p>
            <a:pPr marL="0" lvl="0" indent="0" rtl="0">
              <a:spcBef>
                <a:spcPts val="0"/>
              </a:spcBef>
              <a:spcAft>
                <a:spcPts val="0"/>
              </a:spcAft>
              <a:buClr>
                <a:schemeClr val="dk1"/>
              </a:buClr>
              <a:buSzPts val="1100"/>
              <a:buFont typeface="Arial"/>
              <a:buNone/>
            </a:pPr>
            <a:r>
              <a:rPr lang="en" sz="1400"/>
              <a:t>           Economic and Agricultural censuses, 2002/2007/2012</a:t>
            </a:r>
            <a:endParaRPr sz="1400"/>
          </a:p>
          <a:p>
            <a:pPr marL="0" lvl="0" indent="0" rtl="0">
              <a:spcBef>
                <a:spcPts val="0"/>
              </a:spcBef>
              <a:spcAft>
                <a:spcPts val="0"/>
              </a:spcAft>
              <a:buClr>
                <a:schemeClr val="dk1"/>
              </a:buClr>
              <a:buSzPts val="1100"/>
              <a:buFont typeface="Arial"/>
              <a:buNone/>
            </a:pPr>
            <a:r>
              <a:rPr lang="en" sz="1400"/>
              <a:t>           BEA (Bureau of Economic Analysis) Input/Output tables, 1963-1996/1997-2016</a:t>
            </a:r>
            <a:endParaRPr sz="1400"/>
          </a:p>
          <a:p>
            <a:pPr marL="0" lvl="0" indent="0" rtl="0">
              <a:spcBef>
                <a:spcPts val="0"/>
              </a:spcBef>
              <a:spcAft>
                <a:spcPts val="0"/>
              </a:spcAft>
              <a:buClr>
                <a:schemeClr val="dk1"/>
              </a:buClr>
              <a:buSzPts val="1100"/>
              <a:buFont typeface="Arial"/>
              <a:buNone/>
            </a:pPr>
            <a:endParaRPr sz="1400"/>
          </a:p>
          <a:p>
            <a:pPr marL="457200" lvl="0" indent="-317500" rtl="0">
              <a:spcBef>
                <a:spcPts val="0"/>
              </a:spcBef>
              <a:spcAft>
                <a:spcPts val="0"/>
              </a:spcAft>
              <a:buSzPts val="1400"/>
              <a:buChar char="●"/>
            </a:pPr>
            <a:r>
              <a:rPr lang="en" sz="1400"/>
              <a:t>The NEI is a detailed estimate of air pollution emissions in the United States compiled from reports submitted by state, local, and tribal air agencies</a:t>
            </a:r>
            <a:endParaRPr sz="1400"/>
          </a:p>
          <a:p>
            <a:pPr marL="0" lvl="0" indent="0" rtl="0">
              <a:spcBef>
                <a:spcPts val="0"/>
              </a:spcBef>
              <a:spcAft>
                <a:spcPts val="0"/>
              </a:spcAft>
              <a:buNone/>
            </a:pPr>
            <a:endParaRPr sz="1400"/>
          </a:p>
          <a:p>
            <a:pPr marL="457200" lvl="0" indent="-317500" rtl="0">
              <a:spcBef>
                <a:spcPts val="0"/>
              </a:spcBef>
              <a:spcAft>
                <a:spcPts val="0"/>
              </a:spcAft>
              <a:buSzPts val="1400"/>
              <a:buChar char="●"/>
            </a:pPr>
            <a:r>
              <a:rPr lang="en" sz="1400"/>
              <a:t>Calculate the per-dollar emissions intensity of each industry by aggregating industry-level emissions in the 2002 NEI and dividing by the total sales from the 2002 Economic and Agricultural censuses*</a:t>
            </a:r>
            <a:endParaRPr sz="1400"/>
          </a:p>
          <a:p>
            <a:pPr marL="0" lvl="0" indent="0" rtl="0">
              <a:spcBef>
                <a:spcPts val="0"/>
              </a:spcBef>
              <a:spcAft>
                <a:spcPts val="0"/>
              </a:spcAft>
              <a:buNone/>
            </a:pPr>
            <a:endParaRPr sz="1400"/>
          </a:p>
          <a:p>
            <a:pPr marL="457200" lvl="0" indent="-317500" rtl="0">
              <a:spcBef>
                <a:spcPts val="0"/>
              </a:spcBef>
              <a:spcAft>
                <a:spcPts val="0"/>
              </a:spcAft>
              <a:buSzPts val="1400"/>
              <a:buChar char="●"/>
            </a:pPr>
            <a:r>
              <a:rPr lang="en" sz="1400"/>
              <a:t>Match CEX with IO pollution/carbon coefficients to calculate emission per household</a:t>
            </a:r>
            <a:endParaRPr sz="1400"/>
          </a:p>
          <a:p>
            <a:pPr marL="0" lvl="0" indent="0" rtl="0">
              <a:spcBef>
                <a:spcPts val="0"/>
              </a:spcBef>
              <a:spcAft>
                <a:spcPts val="0"/>
              </a:spcAft>
              <a:buClr>
                <a:schemeClr val="dk1"/>
              </a:buClr>
              <a:buSzPts val="1100"/>
              <a:buFont typeface="Arial"/>
              <a:buNone/>
            </a:pPr>
            <a:endParaRPr sz="1400"/>
          </a:p>
          <a:p>
            <a:pPr marL="0" lvl="0" indent="0" rtl="0">
              <a:spcBef>
                <a:spcPts val="0"/>
              </a:spcBef>
              <a:spcAft>
                <a:spcPts val="0"/>
              </a:spcAft>
              <a:buClr>
                <a:schemeClr val="dk1"/>
              </a:buClr>
              <a:buSzPts val="1100"/>
              <a:buFont typeface="Arial"/>
              <a:buNone/>
            </a:pPr>
            <a:endParaRPr sz="1400"/>
          </a:p>
          <a:p>
            <a:pPr marL="0" lvl="0" indent="0" rtl="0">
              <a:spcBef>
                <a:spcPts val="0"/>
              </a:spcBef>
              <a:spcAft>
                <a:spcPts val="0"/>
              </a:spcAft>
              <a:buClr>
                <a:schemeClr val="dk1"/>
              </a:buClr>
              <a:buSzPts val="1100"/>
              <a:buFont typeface="Arial"/>
              <a:buNone/>
            </a:pPr>
            <a:r>
              <a:rPr lang="en" sz="1200"/>
              <a:t>*We are exploring using 2017 data for both NEI (available) and the Census (not yet available). BEA data is available for 2016 - we are exploring if we can inflate the data to 2017 assuming constant I\O. </a:t>
            </a:r>
            <a:endParaRPr sz="1200"/>
          </a:p>
          <a:p>
            <a:pPr marL="0" lvl="0" indent="0" rtl="0">
              <a:spcBef>
                <a:spcPts val="0"/>
              </a:spcBef>
              <a:spcAft>
                <a:spcPts val="0"/>
              </a:spcAft>
              <a:buClr>
                <a:schemeClr val="dk1"/>
              </a:buClr>
              <a:buSzPts val="1100"/>
              <a:buFont typeface="Arial"/>
              <a:buNone/>
            </a:pPr>
            <a:endParaRPr sz="1400"/>
          </a:p>
          <a:p>
            <a:pPr marL="0" lvl="0" indent="0" rtl="0">
              <a:spcBef>
                <a:spcPts val="0"/>
              </a:spcBef>
              <a:spcAft>
                <a:spcPts val="0"/>
              </a:spcAft>
              <a:buClr>
                <a:schemeClr val="dk1"/>
              </a:buClr>
              <a:buSzPts val="1100"/>
              <a:buFont typeface="Arial"/>
              <a:buNone/>
            </a:pPr>
            <a:r>
              <a:rPr lang="en" sz="1400"/>
              <a:t>  </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b="1"/>
              <a:t>BEA IO Table</a:t>
            </a:r>
            <a:endParaRPr sz="2400" b="1"/>
          </a:p>
        </p:txBody>
      </p:sp>
      <p:sp>
        <p:nvSpPr>
          <p:cNvPr id="333" name="Shape 333"/>
          <p:cNvSpPr txBox="1">
            <a:spLocks noGrp="1"/>
          </p:cNvSpPr>
          <p:nvPr>
            <p:ph type="body" idx="1"/>
          </p:nvPr>
        </p:nvSpPr>
        <p:spPr>
          <a:xfrm>
            <a:off x="311700" y="1152475"/>
            <a:ext cx="28485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000000"/>
                </a:solidFill>
              </a:rPr>
              <a:t>2002 IO Table</a:t>
            </a:r>
            <a:endParaRPr>
              <a:solidFill>
                <a:srgbClr val="000000"/>
              </a:solidFill>
            </a:endParaRPr>
          </a:p>
          <a:p>
            <a:pPr marL="0" lvl="0" indent="0" rtl="0">
              <a:spcBef>
                <a:spcPts val="1600"/>
              </a:spcBef>
              <a:spcAft>
                <a:spcPts val="0"/>
              </a:spcAft>
              <a:buNone/>
            </a:pPr>
            <a:r>
              <a:rPr lang="en">
                <a:solidFill>
                  <a:srgbClr val="000000"/>
                </a:solidFill>
              </a:rPr>
              <a:t>Food production industry:</a:t>
            </a:r>
            <a:endParaRPr>
              <a:solidFill>
                <a:srgbClr val="000000"/>
              </a:solidFill>
            </a:endParaRPr>
          </a:p>
          <a:p>
            <a:pPr marL="0" lvl="0" indent="0" rtl="0">
              <a:spcBef>
                <a:spcPts val="1600"/>
              </a:spcBef>
              <a:spcAft>
                <a:spcPts val="0"/>
              </a:spcAft>
              <a:buNone/>
            </a:pPr>
            <a:r>
              <a:rPr lang="en" i="1">
                <a:solidFill>
                  <a:srgbClr val="000000"/>
                </a:solidFill>
              </a:rPr>
              <a:t>111/113/311/313/315</a:t>
            </a:r>
            <a:endParaRPr i="1">
              <a:solidFill>
                <a:srgbClr val="000000"/>
              </a:solidFill>
            </a:endParaRPr>
          </a:p>
          <a:p>
            <a:pPr marL="0" lvl="0" indent="0" rtl="0">
              <a:spcBef>
                <a:spcPts val="1600"/>
              </a:spcBef>
              <a:spcAft>
                <a:spcPts val="0"/>
              </a:spcAft>
              <a:buNone/>
            </a:pPr>
            <a:r>
              <a:rPr lang="en">
                <a:solidFill>
                  <a:srgbClr val="000000"/>
                </a:solidFill>
              </a:rPr>
              <a:t>Only 5 food-related categories in a 71 Industries version. </a:t>
            </a:r>
            <a:endParaRPr>
              <a:solidFill>
                <a:srgbClr val="000000"/>
              </a:solidFill>
            </a:endParaRPr>
          </a:p>
          <a:p>
            <a:pPr marL="0" lvl="0" indent="0" rtl="0">
              <a:spcBef>
                <a:spcPts val="1600"/>
              </a:spcBef>
              <a:spcAft>
                <a:spcPts val="1600"/>
              </a:spcAft>
              <a:buNone/>
            </a:pPr>
            <a:r>
              <a:rPr lang="en">
                <a:solidFill>
                  <a:srgbClr val="000000"/>
                </a:solidFill>
              </a:rPr>
              <a:t>2007 Version may be good (389 Industries)</a:t>
            </a:r>
            <a:endParaRPr>
              <a:solidFill>
                <a:srgbClr val="000000"/>
              </a:solidFill>
            </a:endParaRPr>
          </a:p>
        </p:txBody>
      </p:sp>
      <p:pic>
        <p:nvPicPr>
          <p:cNvPr id="334" name="Shape 334"/>
          <p:cNvPicPr preferRelativeResize="0"/>
          <p:nvPr/>
        </p:nvPicPr>
        <p:blipFill rotWithShape="1">
          <a:blip r:embed="rId3">
            <a:alphaModFix/>
          </a:blip>
          <a:srcRect b="23965"/>
          <a:stretch/>
        </p:blipFill>
        <p:spPr>
          <a:xfrm>
            <a:off x="3079300" y="692184"/>
            <a:ext cx="5983801" cy="3876692"/>
          </a:xfrm>
          <a:prstGeom prst="rect">
            <a:avLst/>
          </a:prstGeom>
          <a:noFill/>
          <a:ln>
            <a:noFill/>
          </a:ln>
        </p:spPr>
      </p:pic>
      <p:pic>
        <p:nvPicPr>
          <p:cNvPr id="335" name="Shape 335"/>
          <p:cNvPicPr preferRelativeResize="0"/>
          <p:nvPr/>
        </p:nvPicPr>
        <p:blipFill>
          <a:blip r:embed="rId4">
            <a:alphaModFix/>
          </a:blip>
          <a:stretch>
            <a:fillRect/>
          </a:stretch>
        </p:blipFill>
        <p:spPr>
          <a:xfrm>
            <a:off x="5802325" y="1879675"/>
            <a:ext cx="3260775" cy="30045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311700" y="67375"/>
            <a:ext cx="8520600" cy="6609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2400" b="1">
                <a:solidFill>
                  <a:srgbClr val="000000"/>
                </a:solidFill>
              </a:rPr>
              <a:t> Economic and Agricultural censuses</a:t>
            </a:r>
            <a:endParaRPr sz="2400" b="1">
              <a:solidFill>
                <a:srgbClr val="000000"/>
              </a:solidFill>
            </a:endParaRPr>
          </a:p>
        </p:txBody>
      </p:sp>
      <p:sp>
        <p:nvSpPr>
          <p:cNvPr id="341" name="Shape 341"/>
          <p:cNvSpPr txBox="1">
            <a:spLocks noGrp="1"/>
          </p:cNvSpPr>
          <p:nvPr>
            <p:ph type="body" idx="1"/>
          </p:nvPr>
        </p:nvSpPr>
        <p:spPr>
          <a:xfrm>
            <a:off x="311700" y="647275"/>
            <a:ext cx="8520600" cy="3863700"/>
          </a:xfrm>
          <a:prstGeom prst="rect">
            <a:avLst/>
          </a:prstGeom>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400">
                <a:solidFill>
                  <a:srgbClr val="000000"/>
                </a:solidFill>
              </a:rPr>
              <a:t>Geographic Area Series: </a:t>
            </a:r>
            <a:r>
              <a:rPr lang="en" sz="1400">
                <a:solidFill>
                  <a:srgbClr val="333333"/>
                </a:solidFill>
                <a:highlight>
                  <a:srgbClr val="FFFFFF"/>
                </a:highlight>
              </a:rPr>
              <a:t>This series provides detailed industry statistics by geographic area for establishments of firms with paid employees. </a:t>
            </a:r>
            <a:endParaRPr sz="1400">
              <a:solidFill>
                <a:srgbClr val="000000"/>
              </a:solidFill>
            </a:endParaRPr>
          </a:p>
          <a:p>
            <a:pPr marL="0" lvl="0" indent="0" rtl="0">
              <a:lnSpc>
                <a:spcPct val="100000"/>
              </a:lnSpc>
              <a:spcBef>
                <a:spcPts val="1600"/>
              </a:spcBef>
              <a:spcAft>
                <a:spcPts val="0"/>
              </a:spcAft>
              <a:buNone/>
            </a:pPr>
            <a:r>
              <a:rPr lang="en" sz="1400">
                <a:solidFill>
                  <a:srgbClr val="000000"/>
                </a:solidFill>
              </a:rPr>
              <a:t>(number of establishment, sales, annual payroll, first quarter payroll, number of paid employees for pay period, percent of sales from administrative records, percent of sales estimated)</a:t>
            </a:r>
            <a:endParaRPr sz="1400">
              <a:solidFill>
                <a:srgbClr val="000000"/>
              </a:solidFill>
            </a:endParaRPr>
          </a:p>
          <a:p>
            <a:pPr marL="0" lvl="0" indent="0" rtl="0">
              <a:lnSpc>
                <a:spcPct val="100000"/>
              </a:lnSpc>
              <a:spcBef>
                <a:spcPts val="1600"/>
              </a:spcBef>
              <a:spcAft>
                <a:spcPts val="0"/>
              </a:spcAft>
              <a:buNone/>
            </a:pP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Accommodation and food services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Food services and drinking places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Special food services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Food service contractors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Caterers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Mobile food services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Drinking places (alcoholic beverages)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Restaurants and other eating places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Full services restaurants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Limited services restaurants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Cafeterias, grill buffets and buffets</a:t>
            </a:r>
            <a:endParaRPr sz="1400" i="1">
              <a:solidFill>
                <a:srgbClr val="000000"/>
              </a:solidFill>
            </a:endParaRPr>
          </a:p>
          <a:p>
            <a:pPr marL="0" lvl="0" indent="0" rtl="0">
              <a:lnSpc>
                <a:spcPct val="100000"/>
              </a:lnSpc>
              <a:spcBef>
                <a:spcPts val="0"/>
              </a:spcBef>
              <a:spcAft>
                <a:spcPts val="0"/>
              </a:spcAft>
              <a:buNone/>
            </a:pPr>
            <a:r>
              <a:rPr lang="en" sz="1400" i="1">
                <a:solidFill>
                  <a:srgbClr val="000000"/>
                </a:solidFill>
              </a:rPr>
              <a:t>Snacks and nonalcoholic bars</a:t>
            </a:r>
            <a:endParaRPr sz="1400" i="1">
              <a:solidFill>
                <a:srgbClr val="000000"/>
              </a:solidFill>
            </a:endParaRPr>
          </a:p>
          <a:p>
            <a:pPr marL="0" lvl="0" indent="0" rtl="0">
              <a:lnSpc>
                <a:spcPct val="100000"/>
              </a:lnSpc>
              <a:spcBef>
                <a:spcPts val="0"/>
              </a:spcBef>
              <a:spcAft>
                <a:spcPts val="0"/>
              </a:spcAft>
              <a:buNone/>
            </a:pPr>
            <a:endParaRPr>
              <a:solidFill>
                <a:srgbClr val="000000"/>
              </a:solidFill>
            </a:endParaRPr>
          </a:p>
          <a:p>
            <a:pPr marL="0" lvl="0" indent="0" rtl="0">
              <a:spcBef>
                <a:spcPts val="1600"/>
              </a:spcBef>
              <a:spcAft>
                <a:spcPts val="1600"/>
              </a:spcAft>
              <a:buNone/>
            </a:pPr>
            <a:endParaRPr>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Supply Side Considerations:</a:t>
            </a:r>
            <a:endParaRPr sz="1800" b="1">
              <a:solidFill>
                <a:srgbClr val="222222"/>
              </a:solidFill>
            </a:endParaRPr>
          </a:p>
          <a:p>
            <a:pPr marL="0" lvl="0" indent="0" rtl="0">
              <a:lnSpc>
                <a:spcPct val="115000"/>
              </a:lnSpc>
              <a:spcBef>
                <a:spcPts val="0"/>
              </a:spcBef>
              <a:spcAft>
                <a:spcPts val="0"/>
              </a:spcAft>
              <a:buNone/>
            </a:pPr>
            <a:endParaRPr>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From a supply-side perspective the best way to meet growing food demand is through sustainable intensification of agriculture</a:t>
            </a:r>
            <a:br>
              <a:rPr lang="en" sz="1600">
                <a:solidFill>
                  <a:srgbClr val="222222"/>
                </a:solidFill>
              </a:rPr>
            </a:b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Increased crop yields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Fertilizer improvements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Pesticide and irrigation use efficiency </a:t>
            </a:r>
            <a:endParaRPr sz="1600">
              <a:solidFill>
                <a:srgbClr val="222222"/>
              </a:solidFill>
            </a:endParaRPr>
          </a:p>
          <a:p>
            <a:pPr marL="0" lvl="0" indent="0" rtl="0">
              <a:lnSpc>
                <a:spcPct val="115000"/>
              </a:lnSpc>
              <a:spcBef>
                <a:spcPts val="0"/>
              </a:spcBef>
              <a:spcAft>
                <a:spcPts val="0"/>
              </a:spcAft>
              <a:buNone/>
            </a:pPr>
            <a:endParaRPr>
              <a:solidFill>
                <a:srgbClr val="222222"/>
              </a:solidFill>
            </a:endParaRPr>
          </a:p>
          <a:p>
            <a:pPr marL="0" lvl="0" indent="0" rtl="0">
              <a:lnSpc>
                <a:spcPct val="115000"/>
              </a:lnSpc>
              <a:spcBef>
                <a:spcPts val="0"/>
              </a:spcBef>
              <a:spcAft>
                <a:spcPts val="0"/>
              </a:spcAft>
              <a:buNone/>
            </a:pPr>
            <a:r>
              <a:rPr lang="en" sz="1800" b="1">
                <a:solidFill>
                  <a:srgbClr val="222222"/>
                </a:solidFill>
              </a:rPr>
              <a:t>Even if we take these improvements to their limits it won’t be enough.</a:t>
            </a:r>
            <a:endParaRPr sz="1800" b="1">
              <a:solidFill>
                <a:srgbClr val="222222"/>
              </a:solidFill>
            </a:endParaRPr>
          </a:p>
          <a:p>
            <a:pPr marL="0" lvl="0" indent="0" rtl="0">
              <a:lnSpc>
                <a:spcPct val="115000"/>
              </a:lnSpc>
              <a:spcBef>
                <a:spcPts val="0"/>
              </a:spcBef>
              <a:spcAft>
                <a:spcPts val="0"/>
              </a:spcAft>
              <a:buNone/>
            </a:pP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Projections of global demand over the next 35 years suggest that supply side improvements will not be able to mitigate substantial increases in land use and other negative environmental impacts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Supply improvements are important, but not sufficient</a:t>
            </a:r>
            <a:endParaRPr sz="1600">
              <a:solidFill>
                <a:srgbClr val="222222"/>
              </a:solidFill>
            </a:endParaRPr>
          </a:p>
          <a:p>
            <a:pPr marL="0" lvl="0" indent="0" rtl="0">
              <a:spcBef>
                <a:spcPts val="0"/>
              </a:spcBef>
              <a:spcAft>
                <a:spcPts val="0"/>
              </a:spcAft>
              <a:buNone/>
            </a:pPr>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We must think critically about demand</a:t>
            </a:r>
            <a:endParaRPr>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It is clear that eating less meat </a:t>
            </a:r>
            <a:r>
              <a:rPr lang="en" sz="1600" i="1">
                <a:solidFill>
                  <a:srgbClr val="222222"/>
                </a:solidFill>
              </a:rPr>
              <a:t>ceteris paribus </a:t>
            </a:r>
            <a:r>
              <a:rPr lang="en" sz="1600">
                <a:solidFill>
                  <a:srgbClr val="222222"/>
                </a:solidFill>
              </a:rPr>
              <a:t>is better for the environment. </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It is clear that eating less calories is </a:t>
            </a:r>
            <a:r>
              <a:rPr lang="en" sz="1600" i="1">
                <a:solidFill>
                  <a:srgbClr val="222222"/>
                </a:solidFill>
              </a:rPr>
              <a:t>ceteris paribus </a:t>
            </a:r>
            <a:r>
              <a:rPr lang="en" sz="1600">
                <a:solidFill>
                  <a:srgbClr val="222222"/>
                </a:solidFill>
              </a:rPr>
              <a:t>better for our health.</a:t>
            </a:r>
            <a:endParaRPr sz="1600">
              <a:solidFill>
                <a:srgbClr val="222222"/>
              </a:solidFill>
            </a:endParaRPr>
          </a:p>
          <a:p>
            <a:pPr marL="0" lvl="0" indent="0" rtl="0">
              <a:lnSpc>
                <a:spcPct val="115000"/>
              </a:lnSpc>
              <a:spcBef>
                <a:spcPts val="0"/>
              </a:spcBef>
              <a:spcAft>
                <a:spcPts val="0"/>
              </a:spcAft>
              <a:buNone/>
            </a:pPr>
            <a:endParaRPr>
              <a:solidFill>
                <a:srgbClr val="222222"/>
              </a:solidFill>
            </a:endParaRPr>
          </a:p>
          <a:p>
            <a:pPr marL="0" lvl="0" indent="0" rtl="0">
              <a:lnSpc>
                <a:spcPct val="115000"/>
              </a:lnSpc>
              <a:spcBef>
                <a:spcPts val="0"/>
              </a:spcBef>
              <a:spcAft>
                <a:spcPts val="0"/>
              </a:spcAft>
              <a:buNone/>
            </a:pPr>
            <a:r>
              <a:rPr lang="en" sz="1800" b="1">
                <a:solidFill>
                  <a:srgbClr val="222222"/>
                </a:solidFill>
              </a:rPr>
              <a:t>But then why don’t we do these things???</a:t>
            </a: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Tastes!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There aren’t even available mechanisms that we know of that would induce these changes.</a:t>
            </a:r>
            <a:endParaRPr sz="1600">
              <a:solidFill>
                <a:srgbClr val="222222"/>
              </a:solidFill>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sz="1800" b="1">
                <a:solidFill>
                  <a:srgbClr val="222222"/>
                </a:solidFill>
              </a:rPr>
              <a:t>Consider a “sin” tax - a tax on meat</a:t>
            </a: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Politically disastrous</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Ineffective anyway? - “Soda” tax (Fletcher 2010) shows people substitute towards other untaxed sugary drinks to the point of negating all potential health benefits</a:t>
            </a:r>
            <a:br>
              <a:rPr lang="en" sz="1600">
                <a:solidFill>
                  <a:srgbClr val="222222"/>
                </a:solidFill>
              </a:rPr>
            </a:br>
            <a:endParaRPr sz="1600">
              <a:solidFill>
                <a:srgbClr val="222222"/>
              </a:solidFill>
            </a:endParaRPr>
          </a:p>
          <a:p>
            <a:pPr marL="0" lvl="0" indent="0" rtl="0">
              <a:lnSpc>
                <a:spcPct val="115000"/>
              </a:lnSpc>
              <a:spcBef>
                <a:spcPts val="0"/>
              </a:spcBef>
              <a:spcAft>
                <a:spcPts val="0"/>
              </a:spcAft>
              <a:buNone/>
            </a:pPr>
            <a:r>
              <a:rPr lang="en" sz="1800" b="1">
                <a:solidFill>
                  <a:srgbClr val="222222"/>
                </a:solidFill>
              </a:rPr>
              <a:t>A GHG tax would be effective - no spillovers etc. but it’s not a food policy</a:t>
            </a:r>
            <a:endParaRPr sz="1600">
              <a:solidFill>
                <a:srgbClr val="222222"/>
              </a:solidFill>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Furthermore, all of these policy interventions have significant welfare implications</a:t>
            </a:r>
            <a:endParaRPr sz="1800" b="1">
              <a:solidFill>
                <a:srgbClr val="222222"/>
              </a:solidFill>
            </a:endParaRPr>
          </a:p>
          <a:p>
            <a:pPr marL="0" lvl="0" indent="0" rtl="0">
              <a:lnSpc>
                <a:spcPct val="115000"/>
              </a:lnSpc>
              <a:spcBef>
                <a:spcPts val="0"/>
              </a:spcBef>
              <a:spcAft>
                <a:spcPts val="0"/>
              </a:spcAft>
              <a:buNone/>
            </a:pPr>
            <a:endParaRPr>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People are less satisfied with forced changes in diet</a:t>
            </a:r>
            <a:endParaRPr sz="1600">
              <a:solidFill>
                <a:srgbClr val="222222"/>
              </a:solidFill>
            </a:endParaRPr>
          </a:p>
          <a:p>
            <a:pPr marL="0" lvl="0" indent="0" rtl="0">
              <a:lnSpc>
                <a:spcPct val="115000"/>
              </a:lnSpc>
              <a:spcBef>
                <a:spcPts val="0"/>
              </a:spcBef>
              <a:spcAft>
                <a:spcPts val="0"/>
              </a:spcAft>
              <a:buNone/>
            </a:pPr>
            <a:endParaRPr>
              <a:solidFill>
                <a:srgbClr val="222222"/>
              </a:solidFill>
            </a:endParaRPr>
          </a:p>
          <a:p>
            <a:pPr marL="0" lvl="0" indent="0" rtl="0">
              <a:lnSpc>
                <a:spcPct val="115000"/>
              </a:lnSpc>
              <a:spcBef>
                <a:spcPts val="0"/>
              </a:spcBef>
              <a:spcAft>
                <a:spcPts val="0"/>
              </a:spcAft>
              <a:buNone/>
            </a:pPr>
            <a:r>
              <a:rPr lang="en" sz="1800" b="1">
                <a:solidFill>
                  <a:srgbClr val="222222"/>
                </a:solidFill>
              </a:rPr>
              <a:t>Behaviorally, people are making trade-offs with food choice</a:t>
            </a:r>
            <a:endParaRPr sz="1800" b="1">
              <a:solidFill>
                <a:srgbClr val="222222"/>
              </a:solidFill>
            </a:endParaRPr>
          </a:p>
          <a:p>
            <a:pPr marL="0" lvl="0" indent="0" rtl="0">
              <a:lnSpc>
                <a:spcPct val="115000"/>
              </a:lnSpc>
              <a:spcBef>
                <a:spcPts val="0"/>
              </a:spcBef>
              <a:spcAft>
                <a:spcPts val="0"/>
              </a:spcAft>
              <a:buNone/>
            </a:pP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Tasty satisfying foods vs. healthy, environmentally friendly, etc. </a:t>
            </a:r>
            <a:endParaRPr sz="1600">
              <a:solidFill>
                <a:srgbClr val="222222"/>
              </a:solidFill>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sz="1800" b="1">
                <a:solidFill>
                  <a:srgbClr val="222222"/>
                </a:solidFill>
              </a:rPr>
              <a:t>How are these trade-offs made?</a:t>
            </a:r>
            <a:br>
              <a:rPr lang="en" sz="1800" b="1">
                <a:solidFill>
                  <a:srgbClr val="222222"/>
                </a:solidFill>
              </a:rPr>
            </a:br>
            <a:endParaRPr sz="1800" b="1">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Short term: they are not. Health diagnoses have no impact on diet composition in the short term (Oster, 2017)</a:t>
            </a:r>
            <a:endParaRPr sz="1600">
              <a:solidFill>
                <a:srgbClr val="222222"/>
              </a:solidFill>
            </a:endParaRPr>
          </a:p>
          <a:p>
            <a:pPr marL="457200" lvl="0" indent="-330200" rtl="0">
              <a:lnSpc>
                <a:spcPct val="115000"/>
              </a:lnSpc>
              <a:spcBef>
                <a:spcPts val="0"/>
              </a:spcBef>
              <a:spcAft>
                <a:spcPts val="0"/>
              </a:spcAft>
              <a:buClr>
                <a:srgbClr val="222222"/>
              </a:buClr>
              <a:buSzPts val="1600"/>
              <a:buChar char="●"/>
            </a:pPr>
            <a:r>
              <a:rPr lang="en" sz="1600">
                <a:solidFill>
                  <a:srgbClr val="222222"/>
                </a:solidFill>
              </a:rPr>
              <a:t>Globally, diet transitions are occurring over longer periods of time</a:t>
            </a:r>
            <a:endParaRPr sz="1600">
              <a:solidFill>
                <a:srgbClr val="222222"/>
              </a:solidFill>
            </a:endParaRPr>
          </a:p>
          <a:p>
            <a:pPr marL="914400" lvl="1" indent="-330200" rtl="0">
              <a:lnSpc>
                <a:spcPct val="115000"/>
              </a:lnSpc>
              <a:spcBef>
                <a:spcPts val="0"/>
              </a:spcBef>
              <a:spcAft>
                <a:spcPts val="0"/>
              </a:spcAft>
              <a:buClr>
                <a:srgbClr val="222222"/>
              </a:buClr>
              <a:buSzPts val="1600"/>
              <a:buChar char="○"/>
            </a:pPr>
            <a:r>
              <a:rPr lang="en" sz="1600">
                <a:solidFill>
                  <a:srgbClr val="222222"/>
                </a:solidFill>
              </a:rPr>
              <a:t>Income is certainly an important factor in this transition, what else is?</a:t>
            </a:r>
            <a:endParaRPr sz="1600">
              <a:solidFill>
                <a:srgbClr val="222222"/>
              </a:solidFill>
            </a:endParaRPr>
          </a:p>
          <a:p>
            <a:pPr marL="914400" lvl="1" indent="-330200" rtl="0">
              <a:lnSpc>
                <a:spcPct val="115000"/>
              </a:lnSpc>
              <a:spcBef>
                <a:spcPts val="0"/>
              </a:spcBef>
              <a:spcAft>
                <a:spcPts val="0"/>
              </a:spcAft>
              <a:buClr>
                <a:srgbClr val="222222"/>
              </a:buClr>
              <a:buSzPts val="1600"/>
              <a:buChar char="○"/>
            </a:pPr>
            <a:r>
              <a:rPr lang="en" sz="1600">
                <a:solidFill>
                  <a:srgbClr val="222222"/>
                </a:solidFill>
              </a:rPr>
              <a:t>Healthiness consideration and environmentalism could be two other factors</a:t>
            </a:r>
            <a:br>
              <a:rPr lang="en" sz="1600">
                <a:solidFill>
                  <a:srgbClr val="222222"/>
                </a:solidFill>
              </a:rPr>
            </a:br>
            <a:endParaRPr sz="1600">
              <a:solidFill>
                <a:srgbClr val="222222"/>
              </a:solidFill>
            </a:endParaRPr>
          </a:p>
          <a:p>
            <a:pPr marL="0" lvl="0" indent="0" rtl="0">
              <a:lnSpc>
                <a:spcPct val="115000"/>
              </a:lnSpc>
              <a:spcBef>
                <a:spcPts val="0"/>
              </a:spcBef>
              <a:spcAft>
                <a:spcPts val="0"/>
              </a:spcAft>
              <a:buNone/>
            </a:pPr>
            <a:endParaRPr sz="1600">
              <a:solidFill>
                <a:srgbClr val="222222"/>
              </a:solidFill>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349500" y="288600"/>
            <a:ext cx="8445000" cy="4566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b="1">
                <a:solidFill>
                  <a:srgbClr val="222222"/>
                </a:solidFill>
              </a:rPr>
              <a:t>Methodologies for demand analysis</a:t>
            </a:r>
            <a:endParaRPr sz="1600">
              <a:solidFill>
                <a:srgbClr val="222222"/>
              </a:solidFill>
            </a:endParaRPr>
          </a:p>
          <a:p>
            <a:pPr marL="0" lvl="0" indent="0" rtl="0">
              <a:lnSpc>
                <a:spcPct val="115000"/>
              </a:lnSpc>
              <a:spcBef>
                <a:spcPts val="0"/>
              </a:spcBef>
              <a:spcAft>
                <a:spcPts val="0"/>
              </a:spcAft>
              <a:buNone/>
            </a:pPr>
            <a:endParaRPr sz="1200">
              <a:solidFill>
                <a:srgbClr val="222222"/>
              </a:solidFill>
            </a:endParaRPr>
          </a:p>
          <a:p>
            <a:pPr marL="0" lvl="0" indent="0" rtl="0">
              <a:lnSpc>
                <a:spcPct val="115000"/>
              </a:lnSpc>
              <a:spcBef>
                <a:spcPts val="0"/>
              </a:spcBef>
              <a:spcAft>
                <a:spcPts val="0"/>
              </a:spcAft>
              <a:buNone/>
            </a:pPr>
            <a:r>
              <a:rPr lang="en" sz="1200" b="1">
                <a:solidFill>
                  <a:srgbClr val="222222"/>
                </a:solidFill>
              </a:rPr>
              <a:t>Micro-scale policy analysis</a:t>
            </a:r>
            <a:endParaRPr sz="1200" b="1">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Pros: Causal implication, external validity</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Cons: Limited scope, difficulty finding relevant natural experiment </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Data: Consumer budget survey over some policy transition, Aggregated food-LCA panels</a:t>
            </a:r>
            <a:endParaRPr sz="1200">
              <a:solidFill>
                <a:srgbClr val="222222"/>
              </a:solidFill>
            </a:endParaRPr>
          </a:p>
          <a:p>
            <a:pPr marL="0" lvl="0" indent="0" rtl="0">
              <a:spcBef>
                <a:spcPts val="0"/>
              </a:spcBef>
              <a:spcAft>
                <a:spcPts val="0"/>
              </a:spcAft>
              <a:buNone/>
            </a:pPr>
            <a:endParaRPr sz="1200"/>
          </a:p>
          <a:p>
            <a:pPr marL="0" lvl="0" indent="0" rtl="0">
              <a:lnSpc>
                <a:spcPct val="115000"/>
              </a:lnSpc>
              <a:spcBef>
                <a:spcPts val="0"/>
              </a:spcBef>
              <a:spcAft>
                <a:spcPts val="0"/>
              </a:spcAft>
              <a:buNone/>
            </a:pPr>
            <a:r>
              <a:rPr lang="en" sz="1200" b="1">
                <a:solidFill>
                  <a:srgbClr val="222222"/>
                </a:solidFill>
              </a:rPr>
              <a:t>Determinants of long term dietary transitions</a:t>
            </a:r>
            <a:endParaRPr sz="1200" b="1">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Pros: Novel, scope matches what we need for environmental improvement</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Cons: low causation</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Data: </a:t>
            </a:r>
            <a:endParaRPr sz="1200">
              <a:solidFill>
                <a:srgbClr val="222222"/>
              </a:solidFill>
            </a:endParaRPr>
          </a:p>
          <a:p>
            <a:pPr marL="914400" lvl="1" indent="-304800" rtl="0">
              <a:lnSpc>
                <a:spcPct val="115000"/>
              </a:lnSpc>
              <a:spcBef>
                <a:spcPts val="0"/>
              </a:spcBef>
              <a:spcAft>
                <a:spcPts val="0"/>
              </a:spcAft>
              <a:buClr>
                <a:srgbClr val="222222"/>
              </a:buClr>
              <a:buSzPts val="1200"/>
              <a:buChar char="○"/>
            </a:pPr>
            <a:r>
              <a:rPr lang="en" sz="1200">
                <a:solidFill>
                  <a:srgbClr val="222222"/>
                </a:solidFill>
              </a:rPr>
              <a:t>US consumer expenditure survey (CES) or hopefully longer? Century scale diet dynamics</a:t>
            </a:r>
            <a:endParaRPr sz="1200">
              <a:solidFill>
                <a:srgbClr val="222222"/>
              </a:solidFill>
            </a:endParaRPr>
          </a:p>
          <a:p>
            <a:pPr marL="914400" lvl="1" indent="-304800" rtl="0">
              <a:spcBef>
                <a:spcPts val="0"/>
              </a:spcBef>
              <a:spcAft>
                <a:spcPts val="0"/>
              </a:spcAft>
              <a:buClr>
                <a:srgbClr val="222222"/>
              </a:buClr>
              <a:buSzPts val="1200"/>
              <a:buChar char="○"/>
            </a:pPr>
            <a:r>
              <a:rPr lang="en" sz="1200">
                <a:solidFill>
                  <a:srgbClr val="222222"/>
                </a:solidFill>
                <a:highlight>
                  <a:schemeClr val="lt1"/>
                </a:highlight>
              </a:rPr>
              <a:t>World Bank Global Consumption Dataset (Food expenditure of 92 developing countries)</a:t>
            </a:r>
            <a:endParaRPr sz="1200">
              <a:solidFill>
                <a:srgbClr val="222222"/>
              </a:solidFill>
            </a:endParaRPr>
          </a:p>
          <a:p>
            <a:pPr marL="0" lvl="0" indent="0" rtl="0">
              <a:lnSpc>
                <a:spcPct val="115000"/>
              </a:lnSpc>
              <a:spcBef>
                <a:spcPts val="0"/>
              </a:spcBef>
              <a:spcAft>
                <a:spcPts val="0"/>
              </a:spcAft>
              <a:buNone/>
            </a:pPr>
            <a:endParaRPr sz="1200">
              <a:solidFill>
                <a:srgbClr val="222222"/>
              </a:solidFill>
            </a:endParaRPr>
          </a:p>
          <a:p>
            <a:pPr marL="0" lvl="0" indent="0" rtl="0">
              <a:lnSpc>
                <a:spcPct val="115000"/>
              </a:lnSpc>
              <a:spcBef>
                <a:spcPts val="0"/>
              </a:spcBef>
              <a:spcAft>
                <a:spcPts val="0"/>
              </a:spcAft>
              <a:buClr>
                <a:schemeClr val="dk1"/>
              </a:buClr>
              <a:buSzPts val="1100"/>
              <a:buFont typeface="Arial"/>
              <a:buNone/>
            </a:pPr>
            <a:r>
              <a:rPr lang="en" sz="1200" b="1">
                <a:solidFill>
                  <a:srgbClr val="222222"/>
                </a:solidFill>
              </a:rPr>
              <a:t>Computable general equilibrium analysis or dynamic stochastic general equilibrium</a:t>
            </a:r>
            <a:endParaRPr sz="1200" b="1">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Pros: welfare implications can be derived, potential spillovers can be addressed</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Cons: heroic modeling assumptions, no expert on the team</a:t>
            </a:r>
            <a:endParaRPr sz="1200">
              <a:solidFill>
                <a:srgbClr val="222222"/>
              </a:solidFill>
            </a:endParaRPr>
          </a:p>
          <a:p>
            <a:pPr marL="457200" lvl="0" indent="-304800" rtl="0">
              <a:lnSpc>
                <a:spcPct val="115000"/>
              </a:lnSpc>
              <a:spcBef>
                <a:spcPts val="0"/>
              </a:spcBef>
              <a:spcAft>
                <a:spcPts val="0"/>
              </a:spcAft>
              <a:buClr>
                <a:srgbClr val="222222"/>
              </a:buClr>
              <a:buSzPts val="1200"/>
              <a:buChar char="●"/>
            </a:pPr>
            <a:r>
              <a:rPr lang="en" sz="1200">
                <a:solidFill>
                  <a:srgbClr val="222222"/>
                </a:solidFill>
              </a:rPr>
              <a:t>Data: </a:t>
            </a:r>
            <a:endParaRPr sz="1200">
              <a:solidFill>
                <a:srgbClr val="222222"/>
              </a:solidFill>
            </a:endParaRPr>
          </a:p>
          <a:p>
            <a:pPr marL="914400" lvl="1" indent="-304800" rtl="0">
              <a:spcBef>
                <a:spcPts val="0"/>
              </a:spcBef>
              <a:spcAft>
                <a:spcPts val="0"/>
              </a:spcAft>
              <a:buClr>
                <a:srgbClr val="222222"/>
              </a:buClr>
              <a:buSzPts val="1200"/>
              <a:buChar char="○"/>
            </a:pPr>
            <a:r>
              <a:rPr lang="en" sz="1200">
                <a:solidFill>
                  <a:srgbClr val="222222"/>
                </a:solidFill>
                <a:highlight>
                  <a:schemeClr val="lt1"/>
                </a:highlight>
              </a:rPr>
              <a:t>EXIOBASE (Input-output data of 43 major countries)</a:t>
            </a:r>
            <a:endParaRPr sz="1200">
              <a:solidFill>
                <a:srgbClr val="222222"/>
              </a:solidFill>
              <a:highlight>
                <a:schemeClr val="lt1"/>
              </a:highlight>
            </a:endParaRPr>
          </a:p>
          <a:p>
            <a:pPr marL="914400" lvl="1" indent="-304800" rtl="0">
              <a:spcBef>
                <a:spcPts val="0"/>
              </a:spcBef>
              <a:spcAft>
                <a:spcPts val="0"/>
              </a:spcAft>
              <a:buClr>
                <a:srgbClr val="222222"/>
              </a:buClr>
              <a:buSzPts val="1200"/>
              <a:buChar char="○"/>
            </a:pPr>
            <a:r>
              <a:rPr lang="en" sz="1200">
                <a:solidFill>
                  <a:srgbClr val="222222"/>
                </a:solidFill>
                <a:highlight>
                  <a:schemeClr val="lt1"/>
                </a:highlight>
              </a:rPr>
              <a:t>GTAP</a:t>
            </a:r>
            <a:endParaRPr sz="1200">
              <a:solidFill>
                <a:srgbClr val="222222"/>
              </a:solidFill>
              <a:highlight>
                <a:schemeClr val="lt1"/>
              </a:highlight>
            </a:endParaRPr>
          </a:p>
          <a:p>
            <a:pPr marL="457200" lvl="0" indent="0" rtl="0">
              <a:spcBef>
                <a:spcPts val="0"/>
              </a:spcBef>
              <a:spcAft>
                <a:spcPts val="0"/>
              </a:spcAft>
              <a:buNone/>
            </a:pPr>
            <a:endParaRPr>
              <a:solidFill>
                <a:srgbClr val="222222"/>
              </a:solidFill>
              <a:highlight>
                <a:schemeClr val="lt1"/>
              </a:highlight>
            </a:endParaRPr>
          </a:p>
          <a:p>
            <a:pPr marL="0" lvl="0" indent="0" rtl="0">
              <a:lnSpc>
                <a:spcPct val="115000"/>
              </a:lnSpc>
              <a:spcBef>
                <a:spcPts val="0"/>
              </a:spcBef>
              <a:spcAft>
                <a:spcPts val="0"/>
              </a:spcAft>
              <a:buClr>
                <a:schemeClr val="dk1"/>
              </a:buClr>
              <a:buSzPts val="1100"/>
              <a:buFont typeface="Arial"/>
              <a:buNone/>
            </a:pPr>
            <a:r>
              <a:rPr lang="en" sz="1200" b="1">
                <a:solidFill>
                  <a:srgbClr val="222222"/>
                </a:solidFill>
              </a:rPr>
              <a:t>Potential to combine two and three?</a:t>
            </a:r>
            <a:endParaRPr sz="1200" b="1">
              <a:solidFill>
                <a:srgbClr val="222222"/>
              </a:solidFill>
            </a:endParaRPr>
          </a:p>
          <a:p>
            <a:pPr marL="0" lvl="0" indent="0" rtl="0">
              <a:lnSpc>
                <a:spcPct val="115000"/>
              </a:lnSpc>
              <a:spcBef>
                <a:spcPts val="0"/>
              </a:spcBef>
              <a:spcAft>
                <a:spcPts val="0"/>
              </a:spcAft>
              <a:buNone/>
            </a:pPr>
            <a:endParaRPr sz="1600">
              <a:solidFill>
                <a:srgbClr val="222222"/>
              </a:solidFill>
            </a:endParaRPr>
          </a:p>
          <a:p>
            <a:pPr marL="0" lvl="0" indent="0" rtl="0">
              <a:spcBef>
                <a:spcPts val="0"/>
              </a:spcBef>
              <a:spcAft>
                <a:spcPts val="0"/>
              </a:spcAft>
              <a:buNone/>
            </a:pPr>
            <a:endParaRPr sz="1200"/>
          </a:p>
          <a:p>
            <a:pPr marL="0" lvl="0" indent="0" rtl="0">
              <a:spcBef>
                <a:spcPts val="0"/>
              </a:spcBef>
              <a:spcAft>
                <a:spcPts val="0"/>
              </a:spcAft>
              <a:buNone/>
            </a:pP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rgbClr val="222222"/>
                </a:solidFill>
              </a:rPr>
              <a:t>What do we know</a:t>
            </a:r>
            <a:endParaRPr/>
          </a:p>
        </p:txBody>
      </p:sp>
      <p:sp>
        <p:nvSpPr>
          <p:cNvPr id="367" name="Shape 3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222222"/>
              </a:buClr>
              <a:buSzPts val="1600"/>
              <a:buChar char="●"/>
            </a:pPr>
            <a:r>
              <a:rPr lang="en" sz="1600">
                <a:solidFill>
                  <a:srgbClr val="222222"/>
                </a:solidFill>
              </a:rPr>
              <a:t>A study compiling LCA studies on food shows that a plant-based diet generates less GHG emissions, and also reduces disease (Tilman, 2014)</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However, a study of households in Sweden found that consumer re-spending of the saving obtained from shifting to vegetarianism can lead to rebound effects (Grabs, 2015). </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Recent research has evaluated water, GHG and land impacts of food of urban food consumption across different future scenarios such as new technologies for food production and improving nutritional outcomes (Boyer and Ramaswami, 2017). </a:t>
            </a:r>
            <a:br>
              <a:rPr lang="en" sz="1600">
                <a:solidFill>
                  <a:srgbClr val="222222"/>
                </a:solidFill>
              </a:rPr>
            </a:b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Americans seem to be eating less beef today than they did ten years ago (~15%)</a:t>
            </a:r>
            <a:endParaRPr sz="1600">
              <a:solidFill>
                <a:srgbClr val="2222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243300" y="12895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The Gap</a:t>
            </a:r>
            <a:endParaRPr>
              <a:latin typeface="EB Garamond"/>
              <a:ea typeface="EB Garamond"/>
              <a:cs typeface="EB Garamond"/>
              <a:sym typeface="EB Garamond"/>
            </a:endParaRPr>
          </a:p>
        </p:txBody>
      </p:sp>
      <p:sp>
        <p:nvSpPr>
          <p:cNvPr id="124" name="Shape 124"/>
          <p:cNvSpPr txBox="1">
            <a:spLocks noGrp="1"/>
          </p:cNvSpPr>
          <p:nvPr>
            <p:ph type="body" idx="1"/>
          </p:nvPr>
        </p:nvSpPr>
        <p:spPr>
          <a:xfrm>
            <a:off x="243300" y="873150"/>
            <a:ext cx="4864800" cy="3846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sz="1800">
                <a:latin typeface="EB Garamond"/>
                <a:ea typeface="EB Garamond"/>
                <a:cs typeface="EB Garamond"/>
                <a:sym typeface="EB Garamond"/>
              </a:rPr>
              <a:t>But, we first need to understand what determines changes in diet. </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We know that as countries become richer they consume more animal-based diets.</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We don’t know to what extent dietary change occurs as a result of changes other than increasing income (demographics, preferences..)</a:t>
            </a:r>
            <a:endParaRPr sz="1800">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sz="1800">
                <a:latin typeface="EB Garamond"/>
                <a:ea typeface="EB Garamond"/>
                <a:cs typeface="EB Garamond"/>
                <a:sym typeface="EB Garamond"/>
              </a:rPr>
              <a:t>Knowing this can give us an idea of how “manipulable” is diet via policy interventions.</a:t>
            </a:r>
            <a:endParaRPr sz="1800">
              <a:latin typeface="EB Garamond"/>
              <a:ea typeface="EB Garamond"/>
              <a:cs typeface="EB Garamond"/>
              <a:sym typeface="EB Garamond"/>
            </a:endParaRPr>
          </a:p>
          <a:p>
            <a:pPr marL="0" lvl="0" indent="0" rtl="0">
              <a:spcBef>
                <a:spcPts val="1600"/>
              </a:spcBef>
              <a:spcAft>
                <a:spcPts val="1600"/>
              </a:spcAft>
              <a:buNone/>
            </a:pPr>
            <a:endParaRPr sz="1800">
              <a:latin typeface="EB Garamond"/>
              <a:ea typeface="EB Garamond"/>
              <a:cs typeface="EB Garamond"/>
              <a:sym typeface="EB Garamond"/>
            </a:endParaRPr>
          </a:p>
        </p:txBody>
      </p:sp>
      <p:pic>
        <p:nvPicPr>
          <p:cNvPr id="125" name="Shape 125"/>
          <p:cNvPicPr preferRelativeResize="0"/>
          <p:nvPr/>
        </p:nvPicPr>
        <p:blipFill rotWithShape="1">
          <a:blip r:embed="rId3">
            <a:alphaModFix/>
          </a:blip>
          <a:srcRect r="68031"/>
          <a:stretch/>
        </p:blipFill>
        <p:spPr>
          <a:xfrm>
            <a:off x="5263200" y="669925"/>
            <a:ext cx="3752775" cy="3638350"/>
          </a:xfrm>
          <a:prstGeom prst="rect">
            <a:avLst/>
          </a:prstGeom>
          <a:noFill/>
          <a:ln>
            <a:noFill/>
          </a:ln>
        </p:spPr>
      </p:pic>
      <p:sp>
        <p:nvSpPr>
          <p:cNvPr id="126" name="Shape 126"/>
          <p:cNvSpPr txBox="1"/>
          <p:nvPr/>
        </p:nvSpPr>
        <p:spPr>
          <a:xfrm>
            <a:off x="6311750" y="4308275"/>
            <a:ext cx="2041500" cy="34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Tilman and Clark, 2014</a:t>
            </a:r>
            <a:endParaRPr>
              <a:latin typeface="EB Garamond"/>
              <a:ea typeface="EB Garamond"/>
              <a:cs typeface="EB Garamond"/>
              <a:sym typeface="EB Garamon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rgbClr val="222222"/>
                </a:solidFill>
              </a:rPr>
              <a:t>What don’t we know</a:t>
            </a:r>
            <a:endParaRPr/>
          </a:p>
        </p:txBody>
      </p:sp>
      <p:sp>
        <p:nvSpPr>
          <p:cNvPr id="373" name="Shape 3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Clr>
                <a:srgbClr val="222222"/>
              </a:buClr>
              <a:buSzPts val="1600"/>
              <a:buChar char="●"/>
            </a:pPr>
            <a:r>
              <a:rPr lang="en" sz="1600">
                <a:solidFill>
                  <a:srgbClr val="222222"/>
                </a:solidFill>
              </a:rPr>
              <a:t>While shifting to a vegetarian diet has been shown to be environmentally beneficial (Tilman, 2014), how will we achieve such a transition?</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In order to achieve the transition, what are our options besides awareness creation and organic behavioural change from the bottom up? (Specific taxes on meat, a carbon tax, a focus on health?)</a:t>
            </a:r>
            <a:endParaRPr sz="1600">
              <a:solidFill>
                <a:srgbClr val="222222"/>
              </a:solidFill>
            </a:endParaRPr>
          </a:p>
          <a:p>
            <a:pPr marL="0" lvl="0" indent="0" rtl="0">
              <a:spcBef>
                <a:spcPts val="0"/>
              </a:spcBef>
              <a:spcAft>
                <a:spcPts val="0"/>
              </a:spcAft>
              <a:buNone/>
            </a:pPr>
            <a:endParaRPr sz="1600">
              <a:solidFill>
                <a:srgbClr val="222222"/>
              </a:solidFill>
            </a:endParaRPr>
          </a:p>
          <a:p>
            <a:pPr marL="457200" lvl="0" indent="-330200" rtl="0">
              <a:spcBef>
                <a:spcPts val="0"/>
              </a:spcBef>
              <a:spcAft>
                <a:spcPts val="0"/>
              </a:spcAft>
              <a:buClr>
                <a:srgbClr val="222222"/>
              </a:buClr>
              <a:buSzPts val="1600"/>
              <a:buChar char="●"/>
            </a:pPr>
            <a:r>
              <a:rPr lang="en" sz="1600">
                <a:solidFill>
                  <a:srgbClr val="222222"/>
                </a:solidFill>
              </a:rPr>
              <a:t>Once we take available policy instruments and behaviour into consideration, do we still achieve the same results as an ideal world analysis of 100% shift to vegetarianism?</a:t>
            </a:r>
            <a:endParaRPr sz="1600">
              <a:solidFill>
                <a:srgbClr val="22222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800" b="1">
                <a:solidFill>
                  <a:srgbClr val="222222"/>
                </a:solidFill>
              </a:rPr>
              <a:t>Why we think this has value</a:t>
            </a:r>
            <a:endParaRPr/>
          </a:p>
          <a:p>
            <a:pPr marL="0" lvl="0" indent="0" rtl="0">
              <a:spcBef>
                <a:spcPts val="0"/>
              </a:spcBef>
              <a:spcAft>
                <a:spcPts val="0"/>
              </a:spcAft>
              <a:buNone/>
            </a:pPr>
            <a:endParaRPr/>
          </a:p>
        </p:txBody>
      </p:sp>
      <p:sp>
        <p:nvSpPr>
          <p:cNvPr id="379" name="Shape 379"/>
          <p:cNvSpPr txBox="1">
            <a:spLocks noGrp="1"/>
          </p:cNvSpPr>
          <p:nvPr>
            <p:ph type="body" idx="1"/>
          </p:nvPr>
        </p:nvSpPr>
        <p:spPr>
          <a:xfrm>
            <a:off x="311700" y="1152475"/>
            <a:ext cx="8520600" cy="3416400"/>
          </a:xfrm>
          <a:prstGeom prst="rect">
            <a:avLst/>
          </a:prstGeom>
          <a:ln>
            <a:noFill/>
          </a:ln>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a:solidFill>
                  <a:srgbClr val="000000"/>
                </a:solidFill>
              </a:rPr>
              <a:t>Move the conversation beyond a purely technical analysis of emissions reductions (outcomes such as 100% veg diet, or calorie requirements)</a:t>
            </a:r>
            <a:endParaRPr>
              <a:solidFill>
                <a:srgbClr val="000000"/>
              </a:solidFill>
            </a:endParaRPr>
          </a:p>
          <a:p>
            <a:pPr marL="0" lvl="0" indent="0" rtl="0">
              <a:spcBef>
                <a:spcPts val="1600"/>
              </a:spcBef>
              <a:spcAft>
                <a:spcPts val="0"/>
              </a:spcAft>
              <a:buNone/>
            </a:pPr>
            <a:endParaRPr>
              <a:solidFill>
                <a:srgbClr val="000000"/>
              </a:solidFill>
            </a:endParaRPr>
          </a:p>
          <a:p>
            <a:pPr marL="457200" lvl="0" indent="-342900" rtl="0">
              <a:spcBef>
                <a:spcPts val="1600"/>
              </a:spcBef>
              <a:spcAft>
                <a:spcPts val="0"/>
              </a:spcAft>
              <a:buClr>
                <a:srgbClr val="000000"/>
              </a:buClr>
              <a:buSzPts val="1800"/>
              <a:buChar char="●"/>
            </a:pPr>
            <a:r>
              <a:rPr lang="en">
                <a:solidFill>
                  <a:srgbClr val="000000"/>
                </a:solidFill>
              </a:rPr>
              <a:t>Introducing </a:t>
            </a:r>
            <a:endParaRPr>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policy feasibility, </a:t>
            </a:r>
            <a:endParaRPr sz="18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specific proposed and operational policy instruments, </a:t>
            </a:r>
            <a:endParaRPr sz="1800">
              <a:solidFill>
                <a:srgbClr val="000000"/>
              </a:solidFill>
            </a:endParaRPr>
          </a:p>
          <a:p>
            <a:pPr marL="914400" marR="0" lvl="0" indent="-342900" algn="l" rtl="0">
              <a:lnSpc>
                <a:spcPct val="115000"/>
              </a:lnSpc>
              <a:spcBef>
                <a:spcPts val="0"/>
              </a:spcBef>
              <a:spcAft>
                <a:spcPts val="0"/>
              </a:spcAft>
              <a:buClr>
                <a:srgbClr val="000000"/>
              </a:buClr>
              <a:buSzPts val="1800"/>
              <a:buChar char="●"/>
            </a:pPr>
            <a:r>
              <a:rPr lang="en">
                <a:solidFill>
                  <a:srgbClr val="000000"/>
                </a:solidFill>
              </a:rPr>
              <a:t>individual behaviour and rebound into the analysis of dietary change</a:t>
            </a:r>
            <a:endParaRPr>
              <a:solidFill>
                <a:srgbClr val="000000"/>
              </a:solidFill>
            </a:endParaRPr>
          </a:p>
          <a:p>
            <a:pPr marL="0" lvl="0" indent="0" rtl="0">
              <a:spcBef>
                <a:spcPts val="0"/>
              </a:spcBef>
              <a:spcAft>
                <a:spcPts val="16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Shape 384"/>
          <p:cNvPicPr preferRelativeResize="0"/>
          <p:nvPr/>
        </p:nvPicPr>
        <p:blipFill>
          <a:blip r:embed="rId3">
            <a:alphaModFix/>
          </a:blip>
          <a:stretch>
            <a:fillRect/>
          </a:stretch>
        </p:blipFill>
        <p:spPr>
          <a:xfrm>
            <a:off x="941625" y="258163"/>
            <a:ext cx="3929150" cy="4627176"/>
          </a:xfrm>
          <a:prstGeom prst="rect">
            <a:avLst/>
          </a:prstGeom>
          <a:noFill/>
          <a:ln>
            <a:noFill/>
          </a:ln>
        </p:spPr>
      </p:pic>
      <p:sp>
        <p:nvSpPr>
          <p:cNvPr id="385" name="Shape 385"/>
          <p:cNvSpPr txBox="1"/>
          <p:nvPr/>
        </p:nvSpPr>
        <p:spPr>
          <a:xfrm>
            <a:off x="5389425" y="326975"/>
            <a:ext cx="3224700" cy="4047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US changes in diet </a:t>
            </a:r>
            <a:endParaRPr/>
          </a:p>
          <a:p>
            <a:pPr marL="0" lvl="0" indent="0" rtl="0">
              <a:spcBef>
                <a:spcPts val="0"/>
              </a:spcBef>
              <a:spcAft>
                <a:spcPts val="0"/>
              </a:spcAft>
              <a:buNone/>
            </a:pPr>
            <a:r>
              <a:rPr lang="en"/>
              <a:t>Data from the USDA</a:t>
            </a:r>
            <a:endParaRPr/>
          </a:p>
          <a:p>
            <a:pPr marL="0" lvl="0" indent="0" rtl="0">
              <a:spcBef>
                <a:spcPts val="0"/>
              </a:spcBef>
              <a:spcAft>
                <a:spcPts val="0"/>
              </a:spcAft>
              <a:buNone/>
            </a:pPr>
            <a:endParaRPr/>
          </a:p>
          <a:p>
            <a:pPr marL="0" lvl="0" indent="0" rtl="0">
              <a:spcBef>
                <a:spcPts val="0"/>
              </a:spcBef>
              <a:spcAft>
                <a:spcPts val="0"/>
              </a:spcAft>
              <a:buNone/>
            </a:pPr>
            <a:r>
              <a:rPr lang="en"/>
              <a:t>(https://www.vox.com/a/explain-food-america)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Papers for reference</a:t>
            </a:r>
            <a:endParaRPr/>
          </a:p>
        </p:txBody>
      </p:sp>
      <p:sp>
        <p:nvSpPr>
          <p:cNvPr id="391" name="Shape 3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en" u="sng">
                <a:solidFill>
                  <a:schemeClr val="hlink"/>
                </a:solidFill>
                <a:hlinkClick r:id="rId3"/>
              </a:rPr>
              <a:t>Global diets link environmental sustainability and human health</a:t>
            </a:r>
            <a:r>
              <a:rPr lang="en"/>
              <a:t> </a:t>
            </a:r>
            <a:endParaRPr/>
          </a:p>
          <a:p>
            <a:pPr marL="457200" lvl="0" indent="-342900" rtl="0">
              <a:spcBef>
                <a:spcPts val="0"/>
              </a:spcBef>
              <a:spcAft>
                <a:spcPts val="0"/>
              </a:spcAft>
              <a:buSzPts val="1800"/>
              <a:buAutoNum type="arabicPeriod"/>
            </a:pPr>
            <a:r>
              <a:rPr lang="en" u="sng">
                <a:solidFill>
                  <a:schemeClr val="hlink"/>
                </a:solidFill>
                <a:hlinkClick r:id="rId4"/>
              </a:rPr>
              <a:t>Environmental Impact Assessment of Household Consumption </a:t>
            </a:r>
            <a:endParaRPr/>
          </a:p>
          <a:p>
            <a:pPr marL="457200" lvl="0" indent="-342900" rtl="0">
              <a:spcBef>
                <a:spcPts val="0"/>
              </a:spcBef>
              <a:spcAft>
                <a:spcPts val="0"/>
              </a:spcAft>
              <a:buSzPts val="1800"/>
              <a:buAutoNum type="arabicPeriod"/>
            </a:pPr>
            <a:r>
              <a:rPr lang="en" u="sng">
                <a:solidFill>
                  <a:schemeClr val="hlink"/>
                </a:solidFill>
                <a:hlinkClick r:id="rId5"/>
              </a:rPr>
              <a:t>The rebound effects of switching to vegetarianism</a:t>
            </a:r>
            <a:r>
              <a:rPr lang="en"/>
              <a:t> </a:t>
            </a:r>
            <a:endParaRPr/>
          </a:p>
          <a:p>
            <a:pPr marL="457200" lvl="0" indent="-342900" rtl="0">
              <a:spcBef>
                <a:spcPts val="0"/>
              </a:spcBef>
              <a:spcAft>
                <a:spcPts val="0"/>
              </a:spcAft>
              <a:buSzPts val="1800"/>
              <a:buAutoNum type="arabicPeriod"/>
            </a:pPr>
            <a:r>
              <a:rPr lang="en" u="sng">
                <a:solidFill>
                  <a:schemeClr val="hlink"/>
                </a:solidFill>
                <a:hlinkClick r:id="rId6"/>
              </a:rPr>
              <a:t>The Impacts of Dietary Change on Greenhouse Gas Emissions, Land Use, Water Use, and Health: A Systematic Review</a:t>
            </a:r>
            <a:endParaRPr/>
          </a:p>
          <a:p>
            <a:pPr marL="457200" lvl="0" indent="-342900" rtl="0">
              <a:spcBef>
                <a:spcPts val="0"/>
              </a:spcBef>
              <a:spcAft>
                <a:spcPts val="0"/>
              </a:spcAft>
              <a:buSzPts val="1800"/>
              <a:buAutoNum type="arabicPeriod"/>
            </a:pPr>
            <a:r>
              <a:rPr lang="en" u="sng">
                <a:solidFill>
                  <a:schemeClr val="hlink"/>
                </a:solidFill>
                <a:hlinkClick r:id="rId7"/>
              </a:rPr>
              <a:t>Policies to promote healthy eating in Europe</a:t>
            </a:r>
            <a:endParaRPr/>
          </a:p>
          <a:p>
            <a:pPr marL="457200" lvl="0" indent="-342900" rtl="0">
              <a:spcBef>
                <a:spcPts val="0"/>
              </a:spcBef>
              <a:spcAft>
                <a:spcPts val="0"/>
              </a:spcAft>
              <a:buSzPts val="1800"/>
              <a:buAutoNum type="arabicPeriod"/>
            </a:pPr>
            <a:r>
              <a:rPr lang="en" u="sng">
                <a:solidFill>
                  <a:schemeClr val="hlink"/>
                </a:solidFill>
                <a:hlinkClick r:id="rId8"/>
              </a:rPr>
              <a:t>Environmental impact of dietary change: a systematic review</a:t>
            </a:r>
            <a:endParaRPr/>
          </a:p>
          <a:p>
            <a:pPr marL="457200" lvl="0" indent="-342900" rtl="0">
              <a:spcBef>
                <a:spcPts val="0"/>
              </a:spcBef>
              <a:spcAft>
                <a:spcPts val="0"/>
              </a:spcAft>
              <a:buSzPts val="1800"/>
              <a:buAutoNum type="arabicPeriod"/>
            </a:pPr>
            <a:r>
              <a:rPr lang="en" u="sng">
                <a:solidFill>
                  <a:schemeClr val="hlink"/>
                </a:solidFill>
                <a:hlinkClick r:id="rId9"/>
              </a:rPr>
              <a:t>Importance of food-demand management for climate mitigation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243300" y="12895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United States</a:t>
            </a:r>
            <a:endParaRPr>
              <a:latin typeface="EB Garamond"/>
              <a:ea typeface="EB Garamond"/>
              <a:cs typeface="EB Garamond"/>
              <a:sym typeface="EB Garamond"/>
            </a:endParaRPr>
          </a:p>
        </p:txBody>
      </p:sp>
      <p:sp>
        <p:nvSpPr>
          <p:cNvPr id="132" name="Shape 132"/>
          <p:cNvSpPr txBox="1">
            <a:spLocks noGrp="1"/>
          </p:cNvSpPr>
          <p:nvPr>
            <p:ph type="body" idx="1"/>
          </p:nvPr>
        </p:nvSpPr>
        <p:spPr>
          <a:xfrm>
            <a:off x="174650" y="815925"/>
            <a:ext cx="4349700" cy="33972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Is one of the major meat consumers in the world - the second during 2013 (FAO).</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marL="457200" marR="0" lvl="0" indent="-342900" algn="l" rtl="0">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There has been some work on dietary change in developing countries, but much less on dietary change in developed countries</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marL="457200" marR="0" lvl="0" indent="-342900" algn="l" rtl="0">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Increase in income has lead to changes in preferences towards a cleaner mix of goods and services at the household level (Levinson &amp; O’Brien, 2017).</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marL="0" lvl="0" indent="0" rtl="0">
              <a:spcBef>
                <a:spcPts val="1600"/>
              </a:spcBef>
              <a:spcAft>
                <a:spcPts val="1600"/>
              </a:spcAft>
              <a:buNone/>
            </a:pPr>
            <a:endParaRPr sz="1800">
              <a:latin typeface="EB Garamond"/>
              <a:ea typeface="EB Garamond"/>
              <a:cs typeface="EB Garamond"/>
              <a:sym typeface="EB Garamond"/>
            </a:endParaRPr>
          </a:p>
        </p:txBody>
      </p:sp>
      <p:pic>
        <p:nvPicPr>
          <p:cNvPr id="133" name="Shape 133"/>
          <p:cNvPicPr preferRelativeResize="0"/>
          <p:nvPr/>
        </p:nvPicPr>
        <p:blipFill rotWithShape="1">
          <a:blip r:embed="rId3">
            <a:alphaModFix/>
          </a:blip>
          <a:srcRect t="2373" b="21314"/>
          <a:stretch/>
        </p:blipFill>
        <p:spPr>
          <a:xfrm>
            <a:off x="4794350" y="0"/>
            <a:ext cx="4349650" cy="4869255"/>
          </a:xfrm>
          <a:prstGeom prst="rect">
            <a:avLst/>
          </a:prstGeom>
          <a:noFill/>
          <a:ln>
            <a:noFill/>
          </a:ln>
        </p:spPr>
      </p:pic>
      <p:pic>
        <p:nvPicPr>
          <p:cNvPr id="134" name="Shape 134"/>
          <p:cNvPicPr preferRelativeResize="0"/>
          <p:nvPr/>
        </p:nvPicPr>
        <p:blipFill rotWithShape="1">
          <a:blip r:embed="rId3">
            <a:alphaModFix/>
          </a:blip>
          <a:srcRect t="90245" b="5456"/>
          <a:stretch/>
        </p:blipFill>
        <p:spPr>
          <a:xfrm>
            <a:off x="4794350" y="4869262"/>
            <a:ext cx="4349650" cy="2742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EB Garamond"/>
                <a:ea typeface="EB Garamond"/>
                <a:cs typeface="EB Garamond"/>
                <a:sym typeface="EB Garamond"/>
              </a:rPr>
              <a:t>Research Questions</a:t>
            </a:r>
            <a:endParaRPr>
              <a:latin typeface="EB Garamond"/>
              <a:ea typeface="EB Garamond"/>
              <a:cs typeface="EB Garamond"/>
              <a:sym typeface="EB Garamond"/>
            </a:endParaRPr>
          </a:p>
        </p:txBody>
      </p:sp>
      <p:sp>
        <p:nvSpPr>
          <p:cNvPr id="140" name="Shape 140"/>
          <p:cNvSpPr txBox="1">
            <a:spLocks noGrp="1"/>
          </p:cNvSpPr>
          <p:nvPr>
            <p:ph type="body" idx="1"/>
          </p:nvPr>
        </p:nvSpPr>
        <p:spPr>
          <a:xfrm>
            <a:off x="311700" y="1171600"/>
            <a:ext cx="8520600" cy="3397200"/>
          </a:xfrm>
          <a:prstGeom prst="rect">
            <a:avLst/>
          </a:prstGeom>
          <a:ln>
            <a:noFill/>
          </a:ln>
        </p:spPr>
        <p:txBody>
          <a:bodyPr spcFirstLastPara="1" wrap="square" lIns="91425" tIns="91425" rIns="91425" bIns="91425" anchor="t" anchorCtr="0">
            <a:noAutofit/>
          </a:bodyPr>
          <a:lstStyle/>
          <a:p>
            <a:pPr marL="0" lvl="0" indent="0">
              <a:spcBef>
                <a:spcPts val="0"/>
              </a:spcBef>
              <a:spcAft>
                <a:spcPts val="0"/>
              </a:spcAft>
              <a:buClr>
                <a:srgbClr val="000000"/>
              </a:buClr>
              <a:buSzPts val="1100"/>
              <a:buFont typeface="Arial"/>
              <a:buNone/>
            </a:pPr>
            <a:r>
              <a:rPr lang="en">
                <a:latin typeface="EB Garamond"/>
                <a:ea typeface="EB Garamond"/>
                <a:cs typeface="EB Garamond"/>
                <a:sym typeface="EB Garamond"/>
              </a:rPr>
              <a:t>What are the determinants of American dietary change and what are the implications with regard to demand side environmental food policy?</a:t>
            </a:r>
            <a:endParaRPr>
              <a:latin typeface="EB Garamond"/>
              <a:ea typeface="EB Garamond"/>
              <a:cs typeface="EB Garamond"/>
              <a:sym typeface="EB Garamond"/>
            </a:endParaRPr>
          </a:p>
          <a:p>
            <a:pPr marL="457200" lvl="0" indent="-342900" rtl="0">
              <a:spcBef>
                <a:spcPts val="1600"/>
              </a:spcBef>
              <a:spcAft>
                <a:spcPts val="0"/>
              </a:spcAft>
              <a:buSzPts val="1800"/>
              <a:buFont typeface="EB Garamond"/>
              <a:buChar char="●"/>
            </a:pPr>
            <a:r>
              <a:rPr lang="en">
                <a:latin typeface="EB Garamond"/>
                <a:ea typeface="EB Garamond"/>
                <a:cs typeface="EB Garamond"/>
                <a:sym typeface="EB Garamond"/>
              </a:rPr>
              <a:t>How has the environmental footprint of food consumption changed in the US?</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To what extent is this change driven by income or other demographic effects over food preferences? </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To what extent is this change driven by income or other demographic effects over national conditions that impact diet composition such as environmental policies? </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What does the demand for meat looks like? </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How would policy interventions like a meat or carbon tax, impact the demand for meat in the US?</a:t>
            </a:r>
            <a:endParaRPr>
              <a:latin typeface="EB Garamond"/>
              <a:ea typeface="EB Garamond"/>
              <a:cs typeface="EB Garamond"/>
              <a:sym typeface="EB Garamond"/>
            </a:endParaRPr>
          </a:p>
          <a:p>
            <a:pPr marL="0" lvl="0" indent="0" rtl="0">
              <a:spcBef>
                <a:spcPts val="1600"/>
              </a:spcBef>
              <a:spcAft>
                <a:spcPts val="1600"/>
              </a:spcAft>
              <a:buClr>
                <a:srgbClr val="000000"/>
              </a:buClr>
              <a:buSzPts val="1100"/>
              <a:buFont typeface="Arial"/>
              <a:buNone/>
            </a:pPr>
            <a:endParaRPr>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EB Garamond"/>
                <a:ea typeface="EB Garamond"/>
                <a:cs typeface="EB Garamond"/>
                <a:sym typeface="EB Garamond"/>
              </a:rPr>
              <a:t>Methods</a:t>
            </a:r>
            <a:endParaRPr>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 Data Sources</a:t>
            </a:r>
            <a:endParaRPr>
              <a:latin typeface="EB Garamond"/>
              <a:ea typeface="EB Garamond"/>
              <a:cs typeface="EB Garamond"/>
              <a:sym typeface="EB Garamond"/>
            </a:endParaRPr>
          </a:p>
        </p:txBody>
      </p:sp>
      <p:sp>
        <p:nvSpPr>
          <p:cNvPr id="151" name="Shape 151"/>
          <p:cNvSpPr txBox="1">
            <a:spLocks noGrp="1"/>
          </p:cNvSpPr>
          <p:nvPr>
            <p:ph type="body" idx="1"/>
          </p:nvPr>
        </p:nvSpPr>
        <p:spPr>
          <a:xfrm>
            <a:off x="311700" y="1171600"/>
            <a:ext cx="8520600" cy="3397200"/>
          </a:xfrm>
          <a:prstGeom prst="rect">
            <a:avLst/>
          </a:prstGeom>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U.S. Consumer Expenditure Survey (CEX), 1996-2016</a:t>
            </a:r>
            <a:endParaRPr>
              <a:latin typeface="EB Garamond"/>
              <a:ea typeface="EB Garamond"/>
              <a:cs typeface="EB Garamond"/>
              <a:sym typeface="EB Garamond"/>
            </a:endParaRPr>
          </a:p>
          <a:p>
            <a:pPr marL="457200" lvl="0" indent="-342900" rtl="0">
              <a:spcBef>
                <a:spcPts val="0"/>
              </a:spcBef>
              <a:spcAft>
                <a:spcPts val="0"/>
              </a:spcAft>
              <a:buSzPts val="1800"/>
              <a:buFont typeface="EB Garamond"/>
              <a:buChar char="●"/>
            </a:pPr>
            <a:r>
              <a:rPr lang="en">
                <a:latin typeface="EB Garamond"/>
                <a:ea typeface="EB Garamond"/>
                <a:cs typeface="EB Garamond"/>
                <a:sym typeface="EB Garamond"/>
              </a:rPr>
              <a:t>EXIOBASE - Environmentally Extended Supply and Use / Input Output Database, 2000/2007</a:t>
            </a:r>
            <a:endParaRPr>
              <a:latin typeface="EB Garamond"/>
              <a:ea typeface="EB Garamond"/>
              <a:cs typeface="EB Garamond"/>
              <a:sym typeface="EB Garamond"/>
            </a:endParaRPr>
          </a:p>
          <a:p>
            <a:pPr marL="457200" lvl="0" indent="-3429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BEA (Bureau of Economic Analysis) Input/Output tables, 1963-2016</a:t>
            </a:r>
            <a:endParaRPr>
              <a:solidFill>
                <a:srgbClr val="999999"/>
              </a:solidFill>
              <a:latin typeface="EB Garamond"/>
              <a:ea typeface="EB Garamond"/>
              <a:cs typeface="EB Garamond"/>
              <a:sym typeface="EB Garamond"/>
            </a:endParaRPr>
          </a:p>
          <a:p>
            <a:pPr marL="457200" lvl="0" indent="-3429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EPA National Emission Inventory (NEI), 2008/2011/2014</a:t>
            </a:r>
            <a:endParaRPr>
              <a:solidFill>
                <a:srgbClr val="999999"/>
              </a:solidFill>
              <a:latin typeface="EB Garamond"/>
              <a:ea typeface="EB Garamond"/>
              <a:cs typeface="EB Garamond"/>
              <a:sym typeface="EB Garamond"/>
            </a:endParaRPr>
          </a:p>
          <a:p>
            <a:pPr marL="457200" lvl="0" indent="-3429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Economic and Agricultural Censuses, 2002/2007/2012</a:t>
            </a:r>
            <a:br>
              <a:rPr lang="en">
                <a:latin typeface="EB Garamond"/>
                <a:ea typeface="EB Garamond"/>
                <a:cs typeface="EB Garamond"/>
                <a:sym typeface="EB Garamond"/>
              </a:rPr>
            </a:br>
            <a:endParaRPr>
              <a:latin typeface="EB Garamond"/>
              <a:ea typeface="EB Garamond"/>
              <a:cs typeface="EB Garamond"/>
              <a:sym typeface="EB Garamond"/>
            </a:endParaRPr>
          </a:p>
          <a:p>
            <a:pPr marL="0" lvl="0" indent="0" rtl="0">
              <a:spcBef>
                <a:spcPts val="1600"/>
              </a:spcBef>
              <a:spcAft>
                <a:spcPts val="1600"/>
              </a:spcAft>
              <a:buClr>
                <a:srgbClr val="000000"/>
              </a:buClr>
              <a:buSzPts val="1100"/>
              <a:buFont typeface="Arial"/>
              <a:buNone/>
            </a:pPr>
            <a:endParaRPr>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1217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EB Garamond"/>
                <a:ea typeface="EB Garamond"/>
                <a:cs typeface="EB Garamond"/>
                <a:sym typeface="EB Garamond"/>
              </a:rPr>
              <a:t>The General Approach</a:t>
            </a:r>
            <a:endParaRPr>
              <a:latin typeface="EB Garamond"/>
              <a:ea typeface="EB Garamond"/>
              <a:cs typeface="EB Garamond"/>
              <a:sym typeface="EB Garamond"/>
            </a:endParaRPr>
          </a:p>
        </p:txBody>
      </p:sp>
      <p:sp>
        <p:nvSpPr>
          <p:cNvPr id="157" name="Shape 157"/>
          <p:cNvSpPr/>
          <p:nvPr/>
        </p:nvSpPr>
        <p:spPr>
          <a:xfrm>
            <a:off x="4800800" y="680025"/>
            <a:ext cx="4039800" cy="4281600"/>
          </a:xfrm>
          <a:prstGeom prst="roundRect">
            <a:avLst>
              <a:gd name="adj" fmla="val 16667"/>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txBox="1"/>
          <p:nvPr/>
        </p:nvSpPr>
        <p:spPr>
          <a:xfrm>
            <a:off x="4950650" y="869275"/>
            <a:ext cx="3740100" cy="4012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a:solidFill>
                  <a:srgbClr val="595959"/>
                </a:solidFill>
              </a:rPr>
              <a:t>1. The average households environmental impact of food consumption over time</a:t>
            </a:r>
            <a:endParaRPr b="1">
              <a:solidFill>
                <a:srgbClr val="595959"/>
              </a:solidFill>
            </a:endParaRPr>
          </a:p>
          <a:p>
            <a:pPr marL="0" lvl="0" indent="0" rtl="0">
              <a:lnSpc>
                <a:spcPct val="115000"/>
              </a:lnSpc>
              <a:spcBef>
                <a:spcPts val="1600"/>
              </a:spcBef>
              <a:spcAft>
                <a:spcPts val="0"/>
              </a:spcAft>
              <a:buNone/>
            </a:pPr>
            <a:r>
              <a:rPr lang="en" b="1">
                <a:solidFill>
                  <a:srgbClr val="595959"/>
                </a:solidFill>
              </a:rPr>
              <a:t>2. Dietary Environmental Engel Curves</a:t>
            </a:r>
            <a:endParaRPr b="1">
              <a:solidFill>
                <a:srgbClr val="595959"/>
              </a:solidFill>
            </a:endParaRPr>
          </a:p>
          <a:p>
            <a:pPr marL="457200" lvl="0" indent="-317500" rtl="0">
              <a:lnSpc>
                <a:spcPct val="115000"/>
              </a:lnSpc>
              <a:spcBef>
                <a:spcPts val="1600"/>
              </a:spcBef>
              <a:spcAft>
                <a:spcPts val="0"/>
              </a:spcAft>
              <a:buClr>
                <a:srgbClr val="595959"/>
              </a:buClr>
              <a:buSzPts val="1400"/>
              <a:buChar char="-"/>
            </a:pPr>
            <a:r>
              <a:rPr lang="en">
                <a:solidFill>
                  <a:srgbClr val="595959"/>
                </a:solidFill>
              </a:rPr>
              <a:t>The relationship between food expenditure and environmental impact</a:t>
            </a:r>
            <a:endParaRPr>
              <a:solidFill>
                <a:srgbClr val="595959"/>
              </a:solidFill>
            </a:endParaRPr>
          </a:p>
          <a:p>
            <a:pPr marL="0" lvl="0" indent="0" rtl="0">
              <a:lnSpc>
                <a:spcPct val="115000"/>
              </a:lnSpc>
              <a:spcBef>
                <a:spcPts val="1600"/>
              </a:spcBef>
              <a:spcAft>
                <a:spcPts val="0"/>
              </a:spcAft>
              <a:buNone/>
            </a:pPr>
            <a:r>
              <a:rPr lang="en" b="1">
                <a:solidFill>
                  <a:srgbClr val="595959"/>
                </a:solidFill>
              </a:rPr>
              <a:t>3. Decomposition of the dietary transition into income, demographic, and EEC shift components</a:t>
            </a:r>
            <a:br>
              <a:rPr lang="en" b="1">
                <a:solidFill>
                  <a:srgbClr val="595959"/>
                </a:solidFill>
              </a:rPr>
            </a:br>
            <a:endParaRPr b="1">
              <a:solidFill>
                <a:srgbClr val="595959"/>
              </a:solidFill>
            </a:endParaRPr>
          </a:p>
          <a:p>
            <a:pPr marL="0" lvl="0" indent="0" rtl="0">
              <a:lnSpc>
                <a:spcPct val="115000"/>
              </a:lnSpc>
              <a:spcBef>
                <a:spcPts val="1600"/>
              </a:spcBef>
              <a:spcAft>
                <a:spcPts val="0"/>
              </a:spcAft>
              <a:buNone/>
            </a:pPr>
            <a:r>
              <a:rPr lang="en" b="1">
                <a:solidFill>
                  <a:srgbClr val="595959"/>
                </a:solidFill>
              </a:rPr>
              <a:t>4. Realistic effect of policy interventions on dietary choice</a:t>
            </a:r>
            <a:endParaRPr b="1">
              <a:solidFill>
                <a:srgbClr val="595959"/>
              </a:solidFill>
            </a:endParaRPr>
          </a:p>
          <a:p>
            <a:pPr marL="0" lvl="0" indent="0" rtl="0">
              <a:lnSpc>
                <a:spcPct val="115000"/>
              </a:lnSpc>
              <a:spcBef>
                <a:spcPts val="1600"/>
              </a:spcBef>
              <a:spcAft>
                <a:spcPts val="0"/>
              </a:spcAft>
              <a:buNone/>
            </a:pPr>
            <a:endParaRPr>
              <a:solidFill>
                <a:srgbClr val="595959"/>
              </a:solidFill>
            </a:endParaRPr>
          </a:p>
          <a:p>
            <a:pPr marL="0" lvl="0" indent="0" rtl="0">
              <a:lnSpc>
                <a:spcPct val="115000"/>
              </a:lnSpc>
              <a:spcBef>
                <a:spcPts val="1600"/>
              </a:spcBef>
              <a:spcAft>
                <a:spcPts val="0"/>
              </a:spcAft>
              <a:buNone/>
            </a:pPr>
            <a:endParaRPr>
              <a:solidFill>
                <a:srgbClr val="595959"/>
              </a:solidFill>
            </a:endParaRPr>
          </a:p>
          <a:p>
            <a:pPr marL="914400" lvl="0" indent="457200" rtl="0">
              <a:lnSpc>
                <a:spcPct val="115000"/>
              </a:lnSpc>
              <a:spcBef>
                <a:spcPts val="1600"/>
              </a:spcBef>
              <a:spcAft>
                <a:spcPts val="1600"/>
              </a:spcAft>
              <a:buNone/>
            </a:pPr>
            <a:endParaRPr>
              <a:solidFill>
                <a:srgbClr val="595959"/>
              </a:solidFill>
            </a:endParaRPr>
          </a:p>
        </p:txBody>
      </p:sp>
      <p:sp>
        <p:nvSpPr>
          <p:cNvPr id="159" name="Shape 159"/>
          <p:cNvSpPr/>
          <p:nvPr/>
        </p:nvSpPr>
        <p:spPr>
          <a:xfrm>
            <a:off x="358850" y="680025"/>
            <a:ext cx="4105200" cy="4281600"/>
          </a:xfrm>
          <a:prstGeom prst="roundRect">
            <a:avLst>
              <a:gd name="adj" fmla="val 16667"/>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txBox="1"/>
          <p:nvPr/>
        </p:nvSpPr>
        <p:spPr>
          <a:xfrm>
            <a:off x="494475" y="776925"/>
            <a:ext cx="3969600" cy="4087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b="1">
                <a:solidFill>
                  <a:srgbClr val="595959"/>
                </a:solidFill>
              </a:rPr>
              <a:t>STEP 1:</a:t>
            </a:r>
            <a:r>
              <a:rPr lang="en" sz="1200">
                <a:solidFill>
                  <a:srgbClr val="595959"/>
                </a:solidFill>
              </a:rPr>
              <a:t> </a:t>
            </a:r>
            <a:r>
              <a:rPr lang="en" sz="1200" b="1">
                <a:solidFill>
                  <a:srgbClr val="595959"/>
                </a:solidFill>
              </a:rPr>
              <a:t>Aggregate the household food basket by year</a:t>
            </a:r>
            <a:endParaRPr sz="1200" b="1">
              <a:solidFill>
                <a:srgbClr val="595959"/>
              </a:solidFill>
            </a:endParaRPr>
          </a:p>
          <a:p>
            <a:pPr marL="0" lvl="0" indent="0" rtl="0">
              <a:lnSpc>
                <a:spcPct val="115000"/>
              </a:lnSpc>
              <a:spcBef>
                <a:spcPts val="0"/>
              </a:spcBef>
              <a:spcAft>
                <a:spcPts val="0"/>
              </a:spcAft>
              <a:buNone/>
            </a:pPr>
            <a:r>
              <a:rPr lang="en" sz="1200">
                <a:solidFill>
                  <a:srgbClr val="595959"/>
                </a:solidFill>
              </a:rPr>
              <a:t>-Data: U.S. CEX 1984 - 2016</a:t>
            </a:r>
            <a:endParaRPr sz="1200">
              <a:solidFill>
                <a:srgbClr val="595959"/>
              </a:solidFill>
            </a:endParaRPr>
          </a:p>
          <a:p>
            <a:pPr marL="0" lvl="0" indent="0" rtl="0">
              <a:lnSpc>
                <a:spcPct val="115000"/>
              </a:lnSpc>
              <a:spcBef>
                <a:spcPts val="0"/>
              </a:spcBef>
              <a:spcAft>
                <a:spcPts val="0"/>
              </a:spcAft>
              <a:buNone/>
            </a:pPr>
            <a:endParaRPr sz="1200">
              <a:solidFill>
                <a:srgbClr val="595959"/>
              </a:solidFill>
            </a:endParaRPr>
          </a:p>
          <a:p>
            <a:pPr marL="0" lvl="0" indent="0" rtl="0">
              <a:lnSpc>
                <a:spcPct val="115000"/>
              </a:lnSpc>
              <a:spcBef>
                <a:spcPts val="0"/>
              </a:spcBef>
              <a:spcAft>
                <a:spcPts val="0"/>
              </a:spcAft>
              <a:buNone/>
            </a:pPr>
            <a:r>
              <a:rPr lang="en" sz="1200" b="1">
                <a:solidFill>
                  <a:srgbClr val="595959"/>
                </a:solidFill>
              </a:rPr>
              <a:t>STEP 2: Calculate pollution/carbon emission coefficients for different food types</a:t>
            </a:r>
            <a:endParaRPr sz="1200" b="1">
              <a:solidFill>
                <a:srgbClr val="595959"/>
              </a:solidFill>
              <a:latin typeface="EB Garamond"/>
              <a:ea typeface="EB Garamond"/>
              <a:cs typeface="EB Garamond"/>
              <a:sym typeface="EB Garamond"/>
            </a:endParaRPr>
          </a:p>
          <a:p>
            <a:pPr marL="0" lvl="0" indent="0" rtl="0">
              <a:lnSpc>
                <a:spcPct val="115000"/>
              </a:lnSpc>
              <a:spcBef>
                <a:spcPts val="0"/>
              </a:spcBef>
              <a:spcAft>
                <a:spcPts val="0"/>
              </a:spcAft>
              <a:buNone/>
            </a:pPr>
            <a:r>
              <a:rPr lang="en" sz="1200">
                <a:solidFill>
                  <a:srgbClr val="595959"/>
                </a:solidFill>
              </a:rPr>
              <a:t>-Data: EXIOBASE 2000/2007</a:t>
            </a:r>
            <a:endParaRPr sz="1200">
              <a:solidFill>
                <a:srgbClr val="595959"/>
              </a:solidFill>
            </a:endParaRPr>
          </a:p>
          <a:p>
            <a:pPr marL="0" lvl="0" indent="0" rtl="0">
              <a:lnSpc>
                <a:spcPct val="115000"/>
              </a:lnSpc>
              <a:spcBef>
                <a:spcPts val="0"/>
              </a:spcBef>
              <a:spcAft>
                <a:spcPts val="0"/>
              </a:spcAft>
              <a:buNone/>
            </a:pPr>
            <a:endParaRPr sz="1200">
              <a:solidFill>
                <a:srgbClr val="595959"/>
              </a:solidFill>
            </a:endParaRPr>
          </a:p>
          <a:p>
            <a:pPr marL="0" lvl="0" indent="0" rtl="0">
              <a:lnSpc>
                <a:spcPct val="115000"/>
              </a:lnSpc>
              <a:spcBef>
                <a:spcPts val="0"/>
              </a:spcBef>
              <a:spcAft>
                <a:spcPts val="0"/>
              </a:spcAft>
              <a:buNone/>
            </a:pPr>
            <a:r>
              <a:rPr lang="en" sz="1200" b="1">
                <a:solidFill>
                  <a:srgbClr val="595959"/>
                </a:solidFill>
              </a:rPr>
              <a:t>STEP 3: Match CEX with IO pollution/carbon coefficients to calculate emission per household</a:t>
            </a:r>
            <a:endParaRPr sz="1200" b="1">
              <a:solidFill>
                <a:srgbClr val="595959"/>
              </a:solidFill>
            </a:endParaRPr>
          </a:p>
          <a:p>
            <a:pPr marL="0" lvl="0" indent="0" rtl="0">
              <a:lnSpc>
                <a:spcPct val="115000"/>
              </a:lnSpc>
              <a:spcBef>
                <a:spcPts val="0"/>
              </a:spcBef>
              <a:spcAft>
                <a:spcPts val="0"/>
              </a:spcAft>
              <a:buNone/>
            </a:pPr>
            <a:endParaRPr sz="1200" b="1">
              <a:solidFill>
                <a:srgbClr val="595959"/>
              </a:solidFill>
            </a:endParaRPr>
          </a:p>
          <a:p>
            <a:pPr marL="0" lvl="0" indent="0" rtl="0">
              <a:lnSpc>
                <a:spcPct val="115000"/>
              </a:lnSpc>
              <a:spcBef>
                <a:spcPts val="0"/>
              </a:spcBef>
              <a:spcAft>
                <a:spcPts val="0"/>
              </a:spcAft>
              <a:buNone/>
            </a:pPr>
            <a:r>
              <a:rPr lang="en" sz="1200" b="1">
                <a:solidFill>
                  <a:srgbClr val="595959"/>
                </a:solidFill>
              </a:rPr>
              <a:t>STEP 4: Calculate Environmental Engel curves </a:t>
            </a:r>
            <a:endParaRPr sz="1200">
              <a:solidFill>
                <a:srgbClr val="595959"/>
              </a:solidFill>
            </a:endParaRPr>
          </a:p>
          <a:p>
            <a:pPr marL="0" lvl="0" indent="0" rtl="0">
              <a:lnSpc>
                <a:spcPct val="115000"/>
              </a:lnSpc>
              <a:spcBef>
                <a:spcPts val="0"/>
              </a:spcBef>
              <a:spcAft>
                <a:spcPts val="0"/>
              </a:spcAft>
              <a:buNone/>
            </a:pPr>
            <a:endParaRPr sz="1200">
              <a:solidFill>
                <a:srgbClr val="595959"/>
              </a:solidFill>
            </a:endParaRPr>
          </a:p>
          <a:p>
            <a:pPr marL="0" lvl="0" indent="0" rtl="0">
              <a:lnSpc>
                <a:spcPct val="115000"/>
              </a:lnSpc>
              <a:spcBef>
                <a:spcPts val="0"/>
              </a:spcBef>
              <a:spcAft>
                <a:spcPts val="0"/>
              </a:spcAft>
              <a:buNone/>
            </a:pPr>
            <a:r>
              <a:rPr lang="en" sz="1200" b="1">
                <a:solidFill>
                  <a:srgbClr val="595959"/>
                </a:solidFill>
              </a:rPr>
              <a:t>STEP 5: Oaxaca-Blinder decomposition</a:t>
            </a:r>
            <a:endParaRPr sz="1200" b="1">
              <a:solidFill>
                <a:srgbClr val="595959"/>
              </a:solidFill>
            </a:endParaRPr>
          </a:p>
          <a:p>
            <a:pPr marL="0" lvl="0" indent="0" rtl="0">
              <a:lnSpc>
                <a:spcPct val="115000"/>
              </a:lnSpc>
              <a:spcBef>
                <a:spcPts val="0"/>
              </a:spcBef>
              <a:spcAft>
                <a:spcPts val="0"/>
              </a:spcAft>
              <a:buNone/>
            </a:pPr>
            <a:r>
              <a:rPr lang="en" sz="1200" b="1">
                <a:solidFill>
                  <a:srgbClr val="595959"/>
                </a:solidFill>
              </a:rPr>
              <a:t>	</a:t>
            </a:r>
            <a:r>
              <a:rPr lang="en" sz="1200">
                <a:solidFill>
                  <a:srgbClr val="595959"/>
                </a:solidFill>
              </a:rPr>
              <a:t>-including price decomposition? </a:t>
            </a:r>
            <a:endParaRPr sz="1200">
              <a:solidFill>
                <a:srgbClr val="595959"/>
              </a:solidFill>
            </a:endParaRPr>
          </a:p>
          <a:p>
            <a:pPr marL="0" lvl="0" indent="0" rtl="0">
              <a:lnSpc>
                <a:spcPct val="115000"/>
              </a:lnSpc>
              <a:spcBef>
                <a:spcPts val="0"/>
              </a:spcBef>
              <a:spcAft>
                <a:spcPts val="0"/>
              </a:spcAft>
              <a:buNone/>
            </a:pPr>
            <a:endParaRPr sz="1200" b="1">
              <a:solidFill>
                <a:srgbClr val="595959"/>
              </a:solidFill>
            </a:endParaRPr>
          </a:p>
          <a:p>
            <a:pPr marL="0" lvl="0" indent="0" rtl="0">
              <a:lnSpc>
                <a:spcPct val="115000"/>
              </a:lnSpc>
              <a:spcBef>
                <a:spcPts val="0"/>
              </a:spcBef>
              <a:spcAft>
                <a:spcPts val="0"/>
              </a:spcAft>
              <a:buNone/>
            </a:pPr>
            <a:r>
              <a:rPr lang="en" sz="1200" b="1">
                <a:solidFill>
                  <a:srgbClr val="595959"/>
                </a:solidFill>
              </a:rPr>
              <a:t>STEP 6: Use price data to model shifts of specific policy interventions</a:t>
            </a:r>
            <a:endParaRPr sz="1200" b="1">
              <a:solidFill>
                <a:srgbClr val="595959"/>
              </a:solidFill>
            </a:endParaRPr>
          </a:p>
          <a:p>
            <a:pPr marL="0" lvl="0" indent="0" rtl="0">
              <a:lnSpc>
                <a:spcPct val="115000"/>
              </a:lnSpc>
              <a:spcBef>
                <a:spcPts val="0"/>
              </a:spcBef>
              <a:spcAft>
                <a:spcPts val="0"/>
              </a:spcAft>
              <a:buNone/>
            </a:pPr>
            <a:r>
              <a:rPr lang="en" sz="1200">
                <a:solidFill>
                  <a:srgbClr val="595959"/>
                </a:solidFill>
              </a:rPr>
              <a:t>   -Data: CPI</a:t>
            </a:r>
            <a:endParaRPr sz="1200">
              <a:solidFill>
                <a:srgbClr val="595959"/>
              </a:solidFill>
            </a:endParaRPr>
          </a:p>
        </p:txBody>
      </p:sp>
      <p:cxnSp>
        <p:nvCxnSpPr>
          <p:cNvPr id="161" name="Shape 161"/>
          <p:cNvCxnSpPr/>
          <p:nvPr/>
        </p:nvCxnSpPr>
        <p:spPr>
          <a:xfrm rot="10800000" flipH="1">
            <a:off x="4294925" y="2915125"/>
            <a:ext cx="675000" cy="6300"/>
          </a:xfrm>
          <a:prstGeom prst="straightConnector1">
            <a:avLst/>
          </a:prstGeom>
          <a:noFill/>
          <a:ln w="76200" cap="flat" cmpd="sng">
            <a:solidFill>
              <a:srgbClr val="FF0000"/>
            </a:solidFill>
            <a:prstDash val="solid"/>
            <a:round/>
            <a:headEnd type="none" w="med" len="med"/>
            <a:tailEnd type="stealth" w="med" len="med"/>
          </a:ln>
        </p:spPr>
      </p:cxn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2571</Words>
  <Application>Microsoft Office PowerPoint</Application>
  <PresentationFormat>Presentación en pantalla (16:9)</PresentationFormat>
  <Paragraphs>356</Paragraphs>
  <Slides>43</Slides>
  <Notes>43</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43</vt:i4>
      </vt:variant>
    </vt:vector>
  </HeadingPairs>
  <TitlesOfParts>
    <vt:vector size="48" baseType="lpstr">
      <vt:lpstr>EB Garamond</vt:lpstr>
      <vt:lpstr>Old Standard TT</vt:lpstr>
      <vt:lpstr>Arial</vt:lpstr>
      <vt:lpstr>Paperback</vt:lpstr>
      <vt:lpstr>Simple Light</vt:lpstr>
      <vt:lpstr>American dietary change and the environmental implications</vt:lpstr>
      <vt:lpstr>Introduction</vt:lpstr>
      <vt:lpstr>Motivation</vt:lpstr>
      <vt:lpstr>The Gap</vt:lpstr>
      <vt:lpstr>United States</vt:lpstr>
      <vt:lpstr>Research Questions</vt:lpstr>
      <vt:lpstr>Methods</vt:lpstr>
      <vt:lpstr> Data Sources</vt:lpstr>
      <vt:lpstr>The General Approach</vt:lpstr>
      <vt:lpstr>Presentación de PowerPoint</vt:lpstr>
      <vt:lpstr>Step 1:  Aggregate the household food basket by year</vt:lpstr>
      <vt:lpstr>Presentación de PowerPoint</vt:lpstr>
      <vt:lpstr>US Household Food Basket in 1996 and 2016 </vt:lpstr>
      <vt:lpstr>Differences in household food basket between 1996 and 2016 </vt:lpstr>
      <vt:lpstr>Step 2:  Calculate emission intensity for different food types</vt:lpstr>
      <vt:lpstr>Presentación de PowerPoint</vt:lpstr>
      <vt:lpstr>Presentación de PowerPoint</vt:lpstr>
      <vt:lpstr>Step 3:  Match CEX with IO carbon coefficients to calculate emission per household</vt:lpstr>
      <vt:lpstr>Presentación de PowerPoint</vt:lpstr>
      <vt:lpstr>Presentación de PowerPoint</vt:lpstr>
      <vt:lpstr>Step 4:  Build a time series of environmental engel curves</vt:lpstr>
      <vt:lpstr>Example Findings - Embodied household pollution</vt:lpstr>
      <vt:lpstr>Step 5:  Regression -  Oaxaca Blinder Decomposition </vt:lpstr>
      <vt:lpstr>Example Findings - Pollution decomposition</vt:lpstr>
      <vt:lpstr>Step 6: Almost Ideal Demand System </vt:lpstr>
      <vt:lpstr>AIDS: Almost Ideal Demand System </vt:lpstr>
      <vt:lpstr>Step 7: Policy Implications</vt:lpstr>
      <vt:lpstr>References  </vt:lpstr>
      <vt:lpstr>Archives</vt:lpstr>
      <vt:lpstr>EEC Paper Methodology</vt:lpstr>
      <vt:lpstr>A Bite of China Paper Methodology</vt:lpstr>
      <vt:lpstr>STEP 2: Calculate total pollution/carbon intensity coefficients for food basket items</vt:lpstr>
      <vt:lpstr>BEA IO Table</vt:lpstr>
      <vt:lpstr> Economic and Agricultural censuses</vt:lpstr>
      <vt:lpstr>Presentación de PowerPoint</vt:lpstr>
      <vt:lpstr>Presentación de PowerPoint</vt:lpstr>
      <vt:lpstr>Presentación de PowerPoint</vt:lpstr>
      <vt:lpstr>Presentación de PowerPoint</vt:lpstr>
      <vt:lpstr>What do we know</vt:lpstr>
      <vt:lpstr>What don’t we know</vt:lpstr>
      <vt:lpstr>Why we think this has value </vt:lpstr>
      <vt:lpstr>Presentación de PowerPoint</vt:lpstr>
      <vt:lpstr>Papers for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dietary change and the environmental implications</dc:title>
  <cp:lastModifiedBy>Ignacia Rivera</cp:lastModifiedBy>
  <cp:revision>3</cp:revision>
  <dcterms:modified xsi:type="dcterms:W3CDTF">2018-04-27T18:35:41Z</dcterms:modified>
</cp:coreProperties>
</file>